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1011" r:id="rId2"/>
    <p:sldId id="293" r:id="rId3"/>
    <p:sldId id="267" r:id="rId4"/>
    <p:sldId id="919" r:id="rId5"/>
    <p:sldId id="505" r:id="rId6"/>
    <p:sldId id="802" r:id="rId7"/>
    <p:sldId id="796" r:id="rId8"/>
    <p:sldId id="1012" r:id="rId9"/>
    <p:sldId id="921" r:id="rId10"/>
    <p:sldId id="88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53"/>
    <p:restoredTop sz="95673"/>
  </p:normalViewPr>
  <p:slideViewPr>
    <p:cSldViewPr snapToGrid="0" snapToObjects="1" showGuides="1">
      <p:cViewPr varScale="1">
        <p:scale>
          <a:sx n="103" d="100"/>
          <a:sy n="103" d="100"/>
        </p:scale>
        <p:origin x="1232" y="184"/>
      </p:cViewPr>
      <p:guideLst/>
    </p:cSldViewPr>
  </p:slideViewPr>
  <p:notesTextViewPr>
    <p:cViewPr>
      <p:scale>
        <a:sx n="175" d="100"/>
        <a:sy n="175" d="100"/>
      </p:scale>
      <p:origin x="0" y="0"/>
    </p:cViewPr>
  </p:notesTextViewPr>
  <p:sorterViewPr>
    <p:cViewPr>
      <p:scale>
        <a:sx n="49" d="100"/>
        <a:sy n="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53B02-9715-3049-8230-3363C4627FE6}" type="datetimeFigureOut">
              <a:rPr lang="en-US" smtClean="0"/>
              <a:t>6/9/23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8A2E8-6103-A64F-B06C-49B2F099CEE4}" type="slidenum">
              <a:rPr lang="en-US" smtClean="0"/>
              <a:t>‹#›</a:t>
            </a:fld>
            <a:endParaRPr lang="en-US"/>
          </a:p>
        </p:txBody>
      </p:sp>
    </p:spTree>
    <p:extLst>
      <p:ext uri="{BB962C8B-B14F-4D97-AF65-F5344CB8AC3E}">
        <p14:creationId xmlns:p14="http://schemas.microsoft.com/office/powerpoint/2010/main" val="675086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8A2E8-6103-A64F-B06C-49B2F099CEE4}" type="slidenum">
              <a:rPr lang="en-US" smtClean="0"/>
              <a:t>1</a:t>
            </a:fld>
            <a:endParaRPr lang="en-US"/>
          </a:p>
        </p:txBody>
      </p:sp>
    </p:spTree>
    <p:extLst>
      <p:ext uri="{BB962C8B-B14F-4D97-AF65-F5344CB8AC3E}">
        <p14:creationId xmlns:p14="http://schemas.microsoft.com/office/powerpoint/2010/main" val="155144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94c81c31a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94c81c31a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content to just have these kinds of </a:t>
            </a:r>
            <a:r>
              <a:rPr lang="en-US" dirty="0" err="1"/>
              <a:t>pipelins</a:t>
            </a:r>
            <a:r>
              <a:rPr lang="en-US" dirty="0"/>
              <a:t> for fMRI, Matt </a:t>
            </a:r>
            <a:r>
              <a:rPr lang="en-US" dirty="0" err="1"/>
              <a:t>Cieslak</a:t>
            </a:r>
            <a:r>
              <a:rPr lang="en-US" dirty="0"/>
              <a:t>, a senior scientist in our group, built </a:t>
            </a:r>
            <a:r>
              <a:rPr lang="en-US" dirty="0" err="1"/>
              <a:t>QSIPrep</a:t>
            </a:r>
            <a:endParaRPr lang="en-US" dirty="0"/>
          </a:p>
          <a:p>
            <a:pPr marL="0" lvl="0" indent="0" algn="l" rtl="0">
              <a:spcBef>
                <a:spcPts val="0"/>
              </a:spcBef>
              <a:spcAft>
                <a:spcPts val="0"/>
              </a:spcAft>
              <a:buNone/>
            </a:pPr>
            <a:br>
              <a:rPr lang="en-US" dirty="0"/>
            </a:br>
            <a:r>
              <a:rPr lang="en-US" dirty="0" err="1"/>
              <a:t>QSIPrep</a:t>
            </a:r>
            <a:r>
              <a:rPr lang="en-US" dirty="0"/>
              <a:t> is a fully containerized pipeline that can handle nearly any diffusion imaging acquisition.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it is a bids app, it reads the imaging </a:t>
            </a:r>
            <a:r>
              <a:rPr lang="en-US" dirty="0" err="1"/>
              <a:t>paramters</a:t>
            </a:r>
            <a:r>
              <a:rPr lang="en-US" dirty="0"/>
              <a:t> from the meta-data encoded in BIDS and automatically configures to build appropriate and reproducible </a:t>
            </a:r>
            <a:r>
              <a:rPr lang="en-US" dirty="0" err="1"/>
              <a:t>pipleines</a:t>
            </a:r>
            <a:r>
              <a:rPr lang="en-US" dirty="0"/>
              <a:t> for the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in includes modular reconstruction </a:t>
            </a:r>
            <a:r>
              <a:rPr lang="en-US" dirty="0" err="1"/>
              <a:t>workfows</a:t>
            </a:r>
            <a:r>
              <a:rPr lang="en-US" dirty="0"/>
              <a:t> that are interoperable, allowing users to leverage tools from different software packages that often don’t play well together.</a:t>
            </a:r>
          </a:p>
          <a:p>
            <a:pPr marL="0" lvl="0" indent="0" algn="l" rtl="0">
              <a:spcBef>
                <a:spcPts val="0"/>
              </a:spcBef>
              <a:spcAft>
                <a:spcPts val="0"/>
              </a:spcAft>
              <a:buNone/>
            </a:pPr>
            <a:br>
              <a:rPr lang="en-US" dirty="0"/>
            </a:br>
            <a:r>
              <a:rPr lang="en-US" dirty="0"/>
              <a:t>The paper describing it should be out shortly in Nature methods, but </a:t>
            </a:r>
            <a:r>
              <a:rPr lang="en-US" dirty="0" err="1"/>
              <a:t>QSIPrep</a:t>
            </a:r>
            <a:r>
              <a:rPr lang="en-US" dirty="0"/>
              <a:t> has already been downloaded around 6,000 times from </a:t>
            </a:r>
            <a:r>
              <a:rPr lang="en-US" dirty="0" err="1"/>
              <a:t>dockerhub</a:t>
            </a:r>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054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evaluation and testing of </a:t>
            </a:r>
            <a:r>
              <a:rPr lang="en-US" dirty="0" err="1"/>
              <a:t>QSIPrep</a:t>
            </a:r>
            <a:r>
              <a:rPr lang="en-US" dirty="0"/>
              <a:t>, matt looked at many different studies, and compared </a:t>
            </a:r>
            <a:r>
              <a:rPr lang="en-US" dirty="0" err="1"/>
              <a:t>QsiPrep</a:t>
            </a:r>
            <a:r>
              <a:rPr lang="en-US" dirty="0"/>
              <a:t> to custom </a:t>
            </a:r>
            <a:r>
              <a:rPr lang="en-US" dirty="0" err="1"/>
              <a:t>pipeliens</a:t>
            </a:r>
            <a:r>
              <a:rPr lang="en-US" dirty="0"/>
              <a:t> that were used to process the data from those studies.</a:t>
            </a:r>
          </a:p>
          <a:p>
            <a:br>
              <a:rPr lang="en-US" dirty="0"/>
            </a:br>
            <a:r>
              <a:rPr lang="en-US" dirty="0"/>
              <a:t>What he found was that automatically configured pipelines built by </a:t>
            </a:r>
            <a:r>
              <a:rPr lang="en-US" dirty="0" err="1"/>
              <a:t>QSIPrep</a:t>
            </a:r>
            <a:r>
              <a:rPr lang="en-US" dirty="0"/>
              <a:t> performed as well or better than custom </a:t>
            </a:r>
            <a:r>
              <a:rPr lang="en-US" dirty="0" err="1"/>
              <a:t>pipeleins</a:t>
            </a:r>
            <a:r>
              <a:rPr lang="en-US" dirty="0"/>
              <a:t> built for each study.</a:t>
            </a:r>
          </a:p>
          <a:p>
            <a:endParaRPr lang="en-US" dirty="0"/>
          </a:p>
          <a:p>
            <a:r>
              <a:rPr lang="en-US" dirty="0"/>
              <a:t>Specifically, he found that </a:t>
            </a:r>
            <a:r>
              <a:rPr lang="en-US" dirty="0" err="1"/>
              <a:t>QSIPrep</a:t>
            </a:r>
            <a:r>
              <a:rPr lang="en-US" dirty="0"/>
              <a:t> introduced less blurring into the data which allows greater detail to be </a:t>
            </a:r>
            <a:r>
              <a:rPr lang="en-US" dirty="0" err="1"/>
              <a:t>prserved</a:t>
            </a:r>
            <a:r>
              <a:rPr lang="en-US" dirty="0"/>
              <a:t> , but also resulted in higher data quality.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8A2E8-6103-A64F-B06C-49B2F099C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8A2E8-6103-A64F-B06C-49B2F099CEE4}" type="slidenum">
              <a:rPr lang="en-US" smtClean="0"/>
              <a:t>7</a:t>
            </a:fld>
            <a:endParaRPr lang="en-US"/>
          </a:p>
        </p:txBody>
      </p:sp>
    </p:spTree>
    <p:extLst>
      <p:ext uri="{BB962C8B-B14F-4D97-AF65-F5344CB8AC3E}">
        <p14:creationId xmlns:p14="http://schemas.microsoft.com/office/powerpoint/2010/main" val="89378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8A2E8-6103-A64F-B06C-49B2F099C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07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8A2E8-6103-A64F-B06C-49B2F099CEE4}" type="slidenum">
              <a:rPr lang="en-US" smtClean="0"/>
              <a:t>9</a:t>
            </a:fld>
            <a:endParaRPr lang="en-US"/>
          </a:p>
        </p:txBody>
      </p:sp>
    </p:spTree>
    <p:extLst>
      <p:ext uri="{BB962C8B-B14F-4D97-AF65-F5344CB8AC3E}">
        <p14:creationId xmlns:p14="http://schemas.microsoft.com/office/powerpoint/2010/main" val="381476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94c81c31a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94c81c31a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 want to mention a new tool that is being presented here at OHBM  called “</a:t>
            </a:r>
            <a:r>
              <a:rPr lang="en-US" dirty="0" err="1"/>
              <a:t>CuBIDS</a:t>
            </a:r>
            <a:r>
              <a:rPr lang="en-US" dirty="0"/>
              <a:t>, for curation of BIDS”, whose development was led by a truly phenomenal data analyst in the lab,  Sydney </a:t>
            </a:r>
            <a:r>
              <a:rPr lang="en-US" dirty="0" err="1"/>
              <a:t>Covitz</a:t>
            </a:r>
            <a:r>
              <a:rPr lang="en-US" dirty="0"/>
              <a:t>, together w/Matt </a:t>
            </a:r>
            <a:r>
              <a:rPr lang="en-US" dirty="0" err="1"/>
              <a:t>Cieslak</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We developed </a:t>
            </a:r>
            <a:r>
              <a:rPr lang="en-US" dirty="0" err="1"/>
              <a:t>CuBIDS</a:t>
            </a:r>
            <a:r>
              <a:rPr lang="en-US" dirty="0"/>
              <a:t> to help quickly assess the variation of BIDS data in large datasets.   </a:t>
            </a:r>
            <a:r>
              <a:rPr lang="en-US" dirty="0" err="1"/>
              <a:t>THis</a:t>
            </a:r>
            <a:r>
              <a:rPr lang="en-US" dirty="0"/>
              <a:t> is super important because while containerized BIDS apps are great, because  they auto-configure to the data they can produce “correct” but unexpected  output based on parameters specified in the input data.  This means you really have to know what those parameters specified in BIDS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CuBIDS</a:t>
            </a:r>
            <a:r>
              <a:rPr lang="en-US" dirty="0"/>
              <a:t> streamlines the workflow of handling heterogenous datasets by detecting all the unique combination of parameter groups in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allows one to test one’s pipelines a small subset of exemplars in the  data that cover the full amount of variation present in a dataset.</a:t>
            </a:r>
          </a:p>
          <a:p>
            <a:pPr marL="0" lvl="0" indent="0" algn="l" rtl="0">
              <a:spcBef>
                <a:spcPts val="0"/>
              </a:spcBef>
              <a:spcAft>
                <a:spcPts val="0"/>
              </a:spcAft>
              <a:buNone/>
            </a:pPr>
            <a:br>
              <a:rPr lang="en-US" dirty="0"/>
            </a:br>
            <a:r>
              <a:rPr lang="en-US" dirty="0"/>
              <a:t>Then, once you’ve tested all your exemplars, you can run the the pipeline with confidence on the full dataset and know there are not going to be any surprises.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Importantly, all commands are wrap </a:t>
            </a:r>
            <a:r>
              <a:rPr lang="en-US" dirty="0" err="1"/>
              <a:t>datalad</a:t>
            </a:r>
            <a:r>
              <a:rPr lang="en-US" dirty="0"/>
              <a:t> to ensure a fully reproducible workflow.  </a:t>
            </a:r>
          </a:p>
          <a:p>
            <a:pPr marL="0" lvl="0" indent="0" algn="l" rtl="0">
              <a:spcBef>
                <a:spcPts val="0"/>
              </a:spcBef>
              <a:spcAft>
                <a:spcPts val="0"/>
              </a:spcAft>
              <a:buNone/>
            </a:pPr>
            <a:br>
              <a:rPr lang="en-US" dirty="0"/>
            </a:br>
            <a:r>
              <a:rPr lang="en-US" dirty="0"/>
              <a:t>To learn more, check out </a:t>
            </a:r>
            <a:r>
              <a:rPr lang="en-US" dirty="0" err="1"/>
              <a:t>poseter</a:t>
            </a:r>
            <a:r>
              <a:rPr lang="en-US" dirty="0"/>
              <a:t> number 1532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CuBIDS</a:t>
            </a:r>
            <a:r>
              <a:rPr lang="en-US" dirty="0"/>
              <a:t> is particularly useful for some of the ongoing studies we are doing now</a:t>
            </a:r>
            <a:endParaRPr dirty="0"/>
          </a:p>
        </p:txBody>
      </p:sp>
    </p:spTree>
    <p:extLst>
      <p:ext uri="{BB962C8B-B14F-4D97-AF65-F5344CB8AC3E}">
        <p14:creationId xmlns:p14="http://schemas.microsoft.com/office/powerpoint/2010/main" val="403331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07F32E-FDBE-2F4F-A789-AE05A8A491DA}" type="datetimeFigureOut">
              <a:rPr lang="en-US" smtClean="0"/>
              <a:t>6/9/23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FD2E-F136-E240-9259-59A090A2E86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07F32E-FDBE-2F4F-A789-AE05A8A491DA}" type="datetimeFigureOut">
              <a:rPr lang="en-US" smtClean="0"/>
              <a:t>6/9/23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07F32E-FDBE-2F4F-A789-AE05A8A491DA}" type="datetimeFigureOut">
              <a:rPr lang="en-US" smtClean="0"/>
              <a:t>6/9/23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549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12638"/>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102936"/>
            <a:ext cx="10058400" cy="4766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07F32E-FDBE-2F4F-A789-AE05A8A491DA}" type="datetimeFigureOut">
              <a:rPr lang="en-US" smtClean="0"/>
              <a:t>6/9/23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7F32E-FDBE-2F4F-A789-AE05A8A491DA}" type="datetimeFigureOut">
              <a:rPr lang="en-US" smtClean="0"/>
              <a:t>6/9/23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FD2E-F136-E240-9259-59A090A2E86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07F32E-FDBE-2F4F-A789-AE05A8A491DA}" type="datetimeFigureOut">
              <a:rPr lang="en-US" smtClean="0"/>
              <a:t>6/9/23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07F32E-FDBE-2F4F-A789-AE05A8A491DA}" type="datetimeFigureOut">
              <a:rPr lang="en-US" smtClean="0"/>
              <a:t>6/9/23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07F32E-FDBE-2F4F-A789-AE05A8A491DA}" type="datetimeFigureOut">
              <a:rPr lang="en-US" smtClean="0"/>
              <a:t>6/9/23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907F32E-FDBE-2F4F-A789-AE05A8A491DA}" type="datetimeFigureOut">
              <a:rPr lang="en-US" smtClean="0"/>
              <a:t>6/9/23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07F32E-FDBE-2F4F-A789-AE05A8A491DA}" type="datetimeFigureOut">
              <a:rPr lang="en-US" smtClean="0"/>
              <a:t>6/9/23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20FFD2E-F136-E240-9259-59A090A2E86D}"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07F32E-FDBE-2F4F-A789-AE05A8A491DA}" type="datetimeFigureOut">
              <a:rPr lang="en-US" smtClean="0"/>
              <a:t>6/9/23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FFD2E-F136-E240-9259-59A090A2E8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07F32E-FDBE-2F4F-A789-AE05A8A491DA}" type="datetimeFigureOut">
              <a:rPr lang="en-US" smtClean="0"/>
              <a:t>6/9/23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20FFD2E-F136-E240-9259-59A090A2E86D}" type="slidenum">
              <a:rPr lang="en-US" smtClean="0"/>
              <a:t>‹#›</a:t>
            </a:fld>
            <a:endParaRPr lang="en-US"/>
          </a:p>
        </p:txBody>
      </p:sp>
    </p:spTree>
    <p:extLst>
      <p:ext uri="{BB962C8B-B14F-4D97-AF65-F5344CB8AC3E}">
        <p14:creationId xmlns:p14="http://schemas.microsoft.com/office/powerpoint/2010/main" val="171728335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files.slack.com/files-pri/TG1A5GB89-F01M2QWAJQ5/figure1.png"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FA1CE-820E-7241-969A-93B9CBEF9EEC}"/>
              </a:ext>
            </a:extLst>
          </p:cNvPr>
          <p:cNvSpPr>
            <a:spLocks noGrp="1"/>
          </p:cNvSpPr>
          <p:nvPr>
            <p:ph type="title"/>
          </p:nvPr>
        </p:nvSpPr>
        <p:spPr>
          <a:xfrm>
            <a:off x="255652" y="264000"/>
            <a:ext cx="11936348" cy="712638"/>
          </a:xfrm>
          <a:ln w="19050">
            <a:solidFill>
              <a:schemeClr val="accent1"/>
            </a:solidFill>
          </a:ln>
        </p:spPr>
        <p:txBody>
          <a:bodyPr>
            <a:normAutofit fontScale="90000"/>
          </a:bodyPr>
          <a:lstStyle/>
          <a:p>
            <a:r>
              <a:rPr lang="en-US" dirty="0" err="1"/>
              <a:t>dMRI</a:t>
            </a:r>
            <a:r>
              <a:rPr lang="en-US" dirty="0"/>
              <a:t> and fMRI Processing in </a:t>
            </a:r>
            <a:r>
              <a:rPr lang="en" sz="4800" dirty="0" err="1">
                <a:solidFill>
                  <a:prstClr val="black"/>
                </a:solidFill>
                <a:latin typeface="Courier" pitchFamily="2" charset="0"/>
              </a:rPr>
              <a:t>NiCharts</a:t>
            </a:r>
            <a:r>
              <a:rPr lang="en-US" dirty="0"/>
              <a:t> </a:t>
            </a:r>
          </a:p>
        </p:txBody>
      </p:sp>
      <p:pic>
        <p:nvPicPr>
          <p:cNvPr id="11" name="Content Placeholder 10">
            <a:extLst>
              <a:ext uri="{FF2B5EF4-FFF2-40B4-BE49-F238E27FC236}">
                <a16:creationId xmlns:a16="http://schemas.microsoft.com/office/drawing/2014/main" id="{4D6A7AD4-B026-D94D-B941-511A1C6F9602}"/>
              </a:ext>
            </a:extLst>
          </p:cNvPr>
          <p:cNvPicPr>
            <a:picLocks noGrp="1" noChangeAspect="1"/>
          </p:cNvPicPr>
          <p:nvPr>
            <p:ph idx="1"/>
          </p:nvPr>
        </p:nvPicPr>
        <p:blipFill>
          <a:blip r:embed="rId3"/>
          <a:stretch>
            <a:fillRect/>
          </a:stretch>
        </p:blipFill>
        <p:spPr>
          <a:xfrm>
            <a:off x="6561255" y="1877133"/>
            <a:ext cx="3831121" cy="2892121"/>
          </a:xfrm>
        </p:spPr>
      </p:pic>
      <p:sp>
        <p:nvSpPr>
          <p:cNvPr id="12" name="TextBox 11">
            <a:extLst>
              <a:ext uri="{FF2B5EF4-FFF2-40B4-BE49-F238E27FC236}">
                <a16:creationId xmlns:a16="http://schemas.microsoft.com/office/drawing/2014/main" id="{E8490CD9-11DE-174E-89F0-8208D9EEA4CD}"/>
              </a:ext>
            </a:extLst>
          </p:cNvPr>
          <p:cNvSpPr txBox="1">
            <a:spLocks noChangeArrowheads="1"/>
          </p:cNvSpPr>
          <p:nvPr/>
        </p:nvSpPr>
        <p:spPr bwMode="auto">
          <a:xfrm>
            <a:off x="1408352" y="6440964"/>
            <a:ext cx="3648178"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Ciric</a:t>
            </a:r>
            <a:r>
              <a:rPr lang="en-US" sz="2000" dirty="0">
                <a:solidFill>
                  <a:schemeClr val="bg1"/>
                </a:solidFill>
                <a:latin typeface="Tw Cen MT"/>
              </a:rPr>
              <a:t> et al., </a:t>
            </a:r>
            <a:r>
              <a:rPr lang="en-US" sz="2000" i="1" dirty="0">
                <a:solidFill>
                  <a:schemeClr val="bg1"/>
                </a:solidFill>
                <a:latin typeface="Tw Cen MT"/>
              </a:rPr>
              <a:t>Nature Protocols </a:t>
            </a:r>
            <a:r>
              <a:rPr lang="en-US" sz="2000" dirty="0">
                <a:solidFill>
                  <a:schemeClr val="bg1"/>
                </a:solidFill>
                <a:latin typeface="Tw Cen MT"/>
              </a:rPr>
              <a:t>2018</a:t>
            </a:r>
          </a:p>
        </p:txBody>
      </p:sp>
      <p:pic>
        <p:nvPicPr>
          <p:cNvPr id="13" name="image2.png">
            <a:extLst>
              <a:ext uri="{FF2B5EF4-FFF2-40B4-BE49-F238E27FC236}">
                <a16:creationId xmlns:a16="http://schemas.microsoft.com/office/drawing/2014/main" id="{4F3E8DD1-41B6-1C19-BC03-A946EF08469E}"/>
              </a:ext>
            </a:extLst>
          </p:cNvPr>
          <p:cNvPicPr>
            <a:picLocks noChangeAspect="1"/>
          </p:cNvPicPr>
          <p:nvPr/>
        </p:nvPicPr>
        <p:blipFill>
          <a:blip r:embed="rId4"/>
          <a:srcRect/>
          <a:stretch>
            <a:fillRect/>
          </a:stretch>
        </p:blipFill>
        <p:spPr>
          <a:xfrm>
            <a:off x="1371727" y="1924854"/>
            <a:ext cx="3684803" cy="3526152"/>
          </a:xfrm>
          <a:prstGeom prst="rect">
            <a:avLst/>
          </a:prstGeom>
          <a:ln/>
        </p:spPr>
      </p:pic>
      <p:sp>
        <p:nvSpPr>
          <p:cNvPr id="15" name="TextBox 14">
            <a:extLst>
              <a:ext uri="{FF2B5EF4-FFF2-40B4-BE49-F238E27FC236}">
                <a16:creationId xmlns:a16="http://schemas.microsoft.com/office/drawing/2014/main" id="{A31005D8-A9ED-C114-48CD-3124CDCF0D71}"/>
              </a:ext>
            </a:extLst>
          </p:cNvPr>
          <p:cNvSpPr txBox="1">
            <a:spLocks noChangeArrowheads="1"/>
          </p:cNvSpPr>
          <p:nvPr/>
        </p:nvSpPr>
        <p:spPr bwMode="auto">
          <a:xfrm>
            <a:off x="6477061" y="6440964"/>
            <a:ext cx="3857466" cy="440121"/>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Cieslak</a:t>
            </a:r>
            <a:r>
              <a:rPr lang="en-US" sz="2000" dirty="0">
                <a:solidFill>
                  <a:schemeClr val="bg1"/>
                </a:solidFill>
                <a:latin typeface="Tw Cen MT"/>
              </a:rPr>
              <a:t> et al., </a:t>
            </a:r>
            <a:r>
              <a:rPr lang="en-US" sz="2000" i="1" dirty="0">
                <a:solidFill>
                  <a:schemeClr val="bg1"/>
                </a:solidFill>
                <a:latin typeface="Tw Cen MT"/>
              </a:rPr>
              <a:t>Nature Methods</a:t>
            </a:r>
            <a:r>
              <a:rPr lang="en-US" sz="2000" dirty="0">
                <a:solidFill>
                  <a:schemeClr val="bg1"/>
                </a:solidFill>
                <a:latin typeface="Tw Cen MT"/>
              </a:rPr>
              <a:t> 2021</a:t>
            </a:r>
            <a:endParaRPr lang="en-US" sz="2000" i="1" dirty="0">
              <a:solidFill>
                <a:schemeClr val="bg1"/>
              </a:solidFill>
              <a:latin typeface="Tw Cen MT"/>
            </a:endParaRPr>
          </a:p>
        </p:txBody>
      </p:sp>
      <p:sp>
        <p:nvSpPr>
          <p:cNvPr id="19" name="Google Shape;341;p51">
            <a:extLst>
              <a:ext uri="{FF2B5EF4-FFF2-40B4-BE49-F238E27FC236}">
                <a16:creationId xmlns:a16="http://schemas.microsoft.com/office/drawing/2014/main" id="{FF6B1AD1-44AB-4541-DA04-9F1CF5A1372B}"/>
              </a:ext>
            </a:extLst>
          </p:cNvPr>
          <p:cNvSpPr txBox="1">
            <a:spLocks/>
          </p:cNvSpPr>
          <p:nvPr/>
        </p:nvSpPr>
        <p:spPr>
          <a:xfrm>
            <a:off x="2041738" y="1111207"/>
            <a:ext cx="2569880" cy="813647"/>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200" dirty="0" err="1">
                <a:solidFill>
                  <a:schemeClr val="tx1"/>
                </a:solidFill>
                <a:latin typeface="Courier" pitchFamily="2" charset="0"/>
              </a:rPr>
              <a:t>QSIPrep</a:t>
            </a:r>
            <a:r>
              <a:rPr lang="en-US" sz="4200" dirty="0">
                <a:solidFill>
                  <a:schemeClr val="tx1"/>
                </a:solidFill>
              </a:rPr>
              <a:t> </a:t>
            </a:r>
            <a:endParaRPr lang="en-US" sz="4200" dirty="0">
              <a:solidFill>
                <a:schemeClr val="tx1"/>
              </a:solidFill>
              <a:latin typeface="Courier" pitchFamily="2" charset="0"/>
            </a:endParaRPr>
          </a:p>
        </p:txBody>
      </p:sp>
      <p:sp>
        <p:nvSpPr>
          <p:cNvPr id="20" name="Google Shape;341;p51">
            <a:extLst>
              <a:ext uri="{FF2B5EF4-FFF2-40B4-BE49-F238E27FC236}">
                <a16:creationId xmlns:a16="http://schemas.microsoft.com/office/drawing/2014/main" id="{514A2901-7548-41D8-8963-E9CB1B115D11}"/>
              </a:ext>
            </a:extLst>
          </p:cNvPr>
          <p:cNvSpPr txBox="1">
            <a:spLocks/>
          </p:cNvSpPr>
          <p:nvPr/>
        </p:nvSpPr>
        <p:spPr>
          <a:xfrm>
            <a:off x="7191875" y="1111207"/>
            <a:ext cx="2569880" cy="697948"/>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200" dirty="0">
                <a:solidFill>
                  <a:schemeClr val="tx1"/>
                </a:solidFill>
                <a:latin typeface="Courier" pitchFamily="2" charset="0"/>
              </a:rPr>
              <a:t>XCP-D</a:t>
            </a:r>
            <a:r>
              <a:rPr lang="en-US" sz="4200" dirty="0">
                <a:solidFill>
                  <a:schemeClr val="tx1"/>
                </a:solidFill>
              </a:rPr>
              <a:t> </a:t>
            </a:r>
            <a:endParaRPr lang="en-US" sz="4200" dirty="0">
              <a:solidFill>
                <a:schemeClr val="tx1"/>
              </a:solidFill>
              <a:latin typeface="Courier" pitchFamily="2" charset="0"/>
            </a:endParaRPr>
          </a:p>
        </p:txBody>
      </p:sp>
      <p:sp>
        <p:nvSpPr>
          <p:cNvPr id="21" name="Rectangle 20">
            <a:extLst>
              <a:ext uri="{FF2B5EF4-FFF2-40B4-BE49-F238E27FC236}">
                <a16:creationId xmlns:a16="http://schemas.microsoft.com/office/drawing/2014/main" id="{4BED11AC-F41D-B92E-8876-272B2CAABB95}"/>
              </a:ext>
            </a:extLst>
          </p:cNvPr>
          <p:cNvSpPr/>
          <p:nvPr/>
        </p:nvSpPr>
        <p:spPr>
          <a:xfrm>
            <a:off x="1917521" y="5501444"/>
            <a:ext cx="2818314" cy="461665"/>
          </a:xfrm>
          <a:prstGeom prst="rect">
            <a:avLst/>
          </a:prstGeom>
        </p:spPr>
        <p:txBody>
          <a:bodyPr wrap="square">
            <a:spAutoFit/>
          </a:bodyPr>
          <a:lstStyle/>
          <a:p>
            <a:r>
              <a:rPr lang="en-US" sz="2400" b="1" dirty="0"/>
              <a:t>&gt;10,000</a:t>
            </a:r>
            <a:r>
              <a:rPr lang="en-US" sz="2400" dirty="0"/>
              <a:t> downloads </a:t>
            </a:r>
          </a:p>
        </p:txBody>
      </p:sp>
      <p:sp>
        <p:nvSpPr>
          <p:cNvPr id="22" name="Rectangle 21">
            <a:extLst>
              <a:ext uri="{FF2B5EF4-FFF2-40B4-BE49-F238E27FC236}">
                <a16:creationId xmlns:a16="http://schemas.microsoft.com/office/drawing/2014/main" id="{B7726F72-E4EB-B0A8-533D-7B3994BC4E44}"/>
              </a:ext>
            </a:extLst>
          </p:cNvPr>
          <p:cNvSpPr/>
          <p:nvPr/>
        </p:nvSpPr>
        <p:spPr>
          <a:xfrm>
            <a:off x="7067658" y="4905210"/>
            <a:ext cx="2818314" cy="461665"/>
          </a:xfrm>
          <a:prstGeom prst="rect">
            <a:avLst/>
          </a:prstGeom>
        </p:spPr>
        <p:txBody>
          <a:bodyPr wrap="square">
            <a:spAutoFit/>
          </a:bodyPr>
          <a:lstStyle/>
          <a:p>
            <a:r>
              <a:rPr lang="en-US" sz="2400" b="1" dirty="0"/>
              <a:t>&gt;10,000</a:t>
            </a:r>
            <a:r>
              <a:rPr lang="en-US" sz="2400" dirty="0"/>
              <a:t> downloads </a:t>
            </a:r>
          </a:p>
        </p:txBody>
      </p:sp>
    </p:spTree>
    <p:extLst>
      <p:ext uri="{BB962C8B-B14F-4D97-AF65-F5344CB8AC3E}">
        <p14:creationId xmlns:p14="http://schemas.microsoft.com/office/powerpoint/2010/main" val="47538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1"/>
          <p:cNvSpPr txBox="1">
            <a:spLocks noGrp="1"/>
          </p:cNvSpPr>
          <p:nvPr>
            <p:ph type="title"/>
          </p:nvPr>
        </p:nvSpPr>
        <p:spPr>
          <a:prstGeom prst="rect">
            <a:avLst/>
          </a:prstGeom>
          <a:ln>
            <a:noFill/>
          </a:ln>
        </p:spPr>
        <p:txBody>
          <a:bodyPr spcFirstLastPara="1" vert="horz" wrap="square" lIns="121900" tIns="121900" rIns="121900" bIns="121900" rtlCol="0" anchor="t" anchorCtr="0">
            <a:noAutofit/>
          </a:bodyPr>
          <a:lstStyle/>
          <a:p>
            <a:r>
              <a:rPr lang="en" sz="4200" dirty="0">
                <a:solidFill>
                  <a:schemeClr val="bg1"/>
                </a:solidFill>
              </a:rPr>
              <a:t>Reproducible Curation of BIDS at Scale: </a:t>
            </a:r>
            <a:r>
              <a:rPr lang="en" sz="4200" dirty="0" err="1">
                <a:solidFill>
                  <a:schemeClr val="bg1"/>
                </a:solidFill>
              </a:rPr>
              <a:t>CuBIDS</a:t>
            </a:r>
            <a:endParaRPr sz="4200" dirty="0">
              <a:solidFill>
                <a:schemeClr val="bg1"/>
              </a:solidFill>
              <a:latin typeface="Courier" pitchFamily="2" charset="0"/>
            </a:endParaRPr>
          </a:p>
        </p:txBody>
      </p:sp>
      <p:sp>
        <p:nvSpPr>
          <p:cNvPr id="9" name="TextBox 8">
            <a:extLst>
              <a:ext uri="{FF2B5EF4-FFF2-40B4-BE49-F238E27FC236}">
                <a16:creationId xmlns:a16="http://schemas.microsoft.com/office/drawing/2014/main" id="{51CE292B-C60E-A549-AC07-E87314862FF7}"/>
              </a:ext>
            </a:extLst>
          </p:cNvPr>
          <p:cNvSpPr txBox="1">
            <a:spLocks noChangeArrowheads="1"/>
          </p:cNvSpPr>
          <p:nvPr/>
        </p:nvSpPr>
        <p:spPr bwMode="auto">
          <a:xfrm>
            <a:off x="135381" y="6399715"/>
            <a:ext cx="3386568"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Covitz</a:t>
            </a:r>
            <a:r>
              <a:rPr lang="en-US" sz="2000" dirty="0">
                <a:solidFill>
                  <a:schemeClr val="bg1"/>
                </a:solidFill>
                <a:latin typeface="Tw Cen MT"/>
              </a:rPr>
              <a:t> et al., </a:t>
            </a:r>
            <a:r>
              <a:rPr lang="en-US" sz="2000" i="1" dirty="0">
                <a:solidFill>
                  <a:schemeClr val="bg1"/>
                </a:solidFill>
                <a:latin typeface="Tw Cen MT"/>
              </a:rPr>
              <a:t>Neuroimage </a:t>
            </a:r>
            <a:r>
              <a:rPr lang="en-US" sz="2000" dirty="0">
                <a:solidFill>
                  <a:schemeClr val="bg1"/>
                </a:solidFill>
                <a:latin typeface="Tw Cen MT"/>
              </a:rPr>
              <a:t>2022</a:t>
            </a:r>
          </a:p>
        </p:txBody>
      </p:sp>
      <p:sp>
        <p:nvSpPr>
          <p:cNvPr id="2" name="AutoShape 2">
            <a:hlinkClick r:id="rId3"/>
            <a:extLst>
              <a:ext uri="{FF2B5EF4-FFF2-40B4-BE49-F238E27FC236}">
                <a16:creationId xmlns:a16="http://schemas.microsoft.com/office/drawing/2014/main" id="{CA029798-BDB7-EA43-95ED-D49B335276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3945D899-88D4-0A49-B797-6961FD63496B}"/>
              </a:ext>
            </a:extLst>
          </p:cNvPr>
          <p:cNvGrpSpPr/>
          <p:nvPr/>
        </p:nvGrpSpPr>
        <p:grpSpPr>
          <a:xfrm>
            <a:off x="4921235" y="404038"/>
            <a:ext cx="6813565" cy="6394696"/>
            <a:chOff x="0" y="-1"/>
            <a:chExt cx="3563007" cy="3744311"/>
          </a:xfrm>
        </p:grpSpPr>
        <p:sp>
          <p:nvSpPr>
            <p:cNvPr id="10" name="Text Box 12">
              <a:extLst>
                <a:ext uri="{FF2B5EF4-FFF2-40B4-BE49-F238E27FC236}">
                  <a16:creationId xmlns:a16="http://schemas.microsoft.com/office/drawing/2014/main" id="{9AAF9632-C8FF-D445-BE68-B8341D52F74A}"/>
                </a:ext>
              </a:extLst>
            </p:cNvPr>
            <p:cNvSpPr txBox="1"/>
            <p:nvPr/>
          </p:nvSpPr>
          <p:spPr>
            <a:xfrm>
              <a:off x="0" y="3523593"/>
              <a:ext cx="3563007" cy="22071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900" b="1">
                  <a:effectLst/>
                  <a:latin typeface="Arial" panose="020B0604020202020204" pitchFamily="34" charset="0"/>
                  <a:ea typeface="Calibri" panose="020F0502020204030204" pitchFamily="34" charset="0"/>
                  <a:cs typeface="Times New Roman" panose="02020603050405020304" pitchFamily="18" charset="0"/>
                </a:rPr>
                <a:t>Figure 1: </a:t>
              </a:r>
              <a:r>
                <a:rPr lang="en-US" sz="900">
                  <a:effectLst/>
                  <a:latin typeface="Arial" panose="020B0604020202020204" pitchFamily="34" charset="0"/>
                  <a:ea typeface="Calibri" panose="020F0502020204030204" pitchFamily="34" charset="0"/>
                  <a:cs typeface="Times New Roman" panose="02020603050405020304" pitchFamily="18" charset="0"/>
                </a:rPr>
                <a:t>CuBIDS workflow.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1.png" descr="Diagram&#10;&#10;Description automatically generated">
              <a:extLst>
                <a:ext uri="{FF2B5EF4-FFF2-40B4-BE49-F238E27FC236}">
                  <a16:creationId xmlns:a16="http://schemas.microsoft.com/office/drawing/2014/main" id="{E69BB220-8BAD-E342-B447-2B62E0E1AC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
            <a:stretch/>
          </p:blipFill>
          <p:spPr>
            <a:xfrm>
              <a:off x="0" y="-1"/>
              <a:ext cx="3481070" cy="3523593"/>
            </a:xfrm>
            <a:prstGeom prst="rect">
              <a:avLst/>
            </a:prstGeom>
            <a:ln/>
          </p:spPr>
        </p:pic>
      </p:grpSp>
      <p:pic>
        <p:nvPicPr>
          <p:cNvPr id="13" name="Picture 12" descr="A person wearing glasses&#10;&#10;Description automatically generated with low confidence">
            <a:extLst>
              <a:ext uri="{FF2B5EF4-FFF2-40B4-BE49-F238E27FC236}">
                <a16:creationId xmlns:a16="http://schemas.microsoft.com/office/drawing/2014/main" id="{6D666A6C-206B-AC4A-BAB5-AC945BA4E069}"/>
              </a:ext>
            </a:extLst>
          </p:cNvPr>
          <p:cNvPicPr>
            <a:picLocks noChangeAspect="1"/>
          </p:cNvPicPr>
          <p:nvPr/>
        </p:nvPicPr>
        <p:blipFill rotWithShape="1">
          <a:blip r:embed="rId5"/>
          <a:srcRect l="16068" t="13453" r="25017"/>
          <a:stretch/>
        </p:blipFill>
        <p:spPr>
          <a:xfrm>
            <a:off x="947468" y="3178732"/>
            <a:ext cx="1948341" cy="2146121"/>
          </a:xfrm>
          <a:prstGeom prst="rect">
            <a:avLst/>
          </a:prstGeom>
        </p:spPr>
      </p:pic>
      <p:sp>
        <p:nvSpPr>
          <p:cNvPr id="17" name="TextBox 16">
            <a:extLst>
              <a:ext uri="{FF2B5EF4-FFF2-40B4-BE49-F238E27FC236}">
                <a16:creationId xmlns:a16="http://schemas.microsoft.com/office/drawing/2014/main" id="{451B339F-2E56-9445-86DC-A917C549E1A9}"/>
              </a:ext>
            </a:extLst>
          </p:cNvPr>
          <p:cNvSpPr txBox="1"/>
          <p:nvPr/>
        </p:nvSpPr>
        <p:spPr>
          <a:xfrm>
            <a:off x="-221469" y="5368059"/>
            <a:ext cx="4286213" cy="707886"/>
          </a:xfrm>
          <a:prstGeom prst="rect">
            <a:avLst/>
          </a:prstGeom>
          <a:noFill/>
        </p:spPr>
        <p:txBody>
          <a:bodyPr wrap="square" rtlCol="0">
            <a:spAutoFit/>
          </a:bodyPr>
          <a:lstStyle/>
          <a:p>
            <a:pPr algn="ctr"/>
            <a:r>
              <a:rPr lang="en-US" sz="2000" b="1" dirty="0">
                <a:solidFill>
                  <a:schemeClr val="bg1"/>
                </a:solidFill>
              </a:rPr>
              <a:t>Sydney </a:t>
            </a:r>
            <a:r>
              <a:rPr lang="en-US" sz="2000" b="1" dirty="0" err="1">
                <a:solidFill>
                  <a:schemeClr val="bg1"/>
                </a:solidFill>
              </a:rPr>
              <a:t>Covitz</a:t>
            </a:r>
            <a:endParaRPr lang="en-US" sz="2000" b="1" dirty="0">
              <a:solidFill>
                <a:schemeClr val="bg1"/>
              </a:solidFill>
            </a:endParaRPr>
          </a:p>
          <a:p>
            <a:pPr algn="ctr"/>
            <a:r>
              <a:rPr lang="en-US" sz="2000" i="1" dirty="0">
                <a:solidFill>
                  <a:schemeClr val="bg1"/>
                </a:solidFill>
              </a:rPr>
              <a:t>Software Engineer</a:t>
            </a:r>
          </a:p>
        </p:txBody>
      </p:sp>
    </p:spTree>
    <p:extLst>
      <p:ext uri="{BB962C8B-B14F-4D97-AF65-F5344CB8AC3E}">
        <p14:creationId xmlns:p14="http://schemas.microsoft.com/office/powerpoint/2010/main" val="3320791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14" name="Title 3">
            <a:extLst>
              <a:ext uri="{FF2B5EF4-FFF2-40B4-BE49-F238E27FC236}">
                <a16:creationId xmlns:a16="http://schemas.microsoft.com/office/drawing/2014/main" id="{04F9392E-1900-3C4C-B20D-0DD4F07A4473}"/>
              </a:ext>
            </a:extLst>
          </p:cNvPr>
          <p:cNvSpPr txBox="1">
            <a:spLocks noGrp="1"/>
          </p:cNvSpPr>
          <p:nvPr>
            <p:ph type="title"/>
          </p:nvPr>
        </p:nvSpPr>
        <p:spPr>
          <a:xfrm>
            <a:off x="463914" y="160378"/>
            <a:ext cx="3200400" cy="2286000"/>
          </a:xfrm>
          <a:prstGeom prst="rect">
            <a:avLst/>
          </a:prstGeom>
          <a:ln w="19050">
            <a:noFill/>
          </a:ln>
        </p:spPr>
        <p:txBody>
          <a:bodyPr spcFirstLastPara="1" vert="horz" wrap="square" lIns="91425" tIns="91425" rIns="91425" bIns="91425" rtlCol="0" anchor="t" anchorCtr="0">
            <a:normAutofit fontScale="90000"/>
          </a:bodyPr>
          <a:lstStyle>
            <a:lvl1pPr lvl="0" algn="l" defTabSz="914400" rtl="0" eaLnBrk="1" latinLnBrk="0" hangingPunct="1">
              <a:lnSpc>
                <a:spcPct val="85000"/>
              </a:lnSpc>
              <a:spcBef>
                <a:spcPts val="0"/>
              </a:spcBef>
              <a:spcAft>
                <a:spcPts val="0"/>
              </a:spcAft>
              <a:buSzPts val="2800"/>
              <a:buNone/>
              <a:defRPr sz="4800" kern="1200" spc="-50" baseline="0">
                <a:solidFill>
                  <a:schemeClr val="tx1">
                    <a:lumMod val="75000"/>
                    <a:lumOff val="2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solidFill>
                  <a:schemeClr val="bg1"/>
                </a:solidFill>
              </a:rPr>
              <a:t>Diffusion Processing with </a:t>
            </a:r>
            <a:r>
              <a:rPr lang="en" dirty="0" err="1">
                <a:solidFill>
                  <a:schemeClr val="bg1"/>
                </a:solidFill>
                <a:latin typeface="Courier" pitchFamily="2" charset="0"/>
              </a:rPr>
              <a:t>QSIPrep</a:t>
            </a:r>
            <a:endParaRPr lang="en-US" dirty="0">
              <a:solidFill>
                <a:schemeClr val="bg1"/>
              </a:solidFill>
              <a:latin typeface="Courier" pitchFamily="2" charset="0"/>
            </a:endParaRPr>
          </a:p>
        </p:txBody>
      </p:sp>
      <p:pic>
        <p:nvPicPr>
          <p:cNvPr id="18" name="image2.png">
            <a:extLst>
              <a:ext uri="{FF2B5EF4-FFF2-40B4-BE49-F238E27FC236}">
                <a16:creationId xmlns:a16="http://schemas.microsoft.com/office/drawing/2014/main" id="{56029D0F-9E5C-7245-81F9-0497B4387F2B}"/>
              </a:ext>
            </a:extLst>
          </p:cNvPr>
          <p:cNvPicPr>
            <a:picLocks noChangeAspect="1"/>
          </p:cNvPicPr>
          <p:nvPr/>
        </p:nvPicPr>
        <p:blipFill>
          <a:blip r:embed="rId3"/>
          <a:srcRect/>
          <a:stretch>
            <a:fillRect/>
          </a:stretch>
        </p:blipFill>
        <p:spPr>
          <a:xfrm>
            <a:off x="4675320" y="108894"/>
            <a:ext cx="6284920" cy="6014320"/>
          </a:xfrm>
          <a:prstGeom prst="rect">
            <a:avLst/>
          </a:prstGeom>
          <a:ln/>
        </p:spPr>
      </p:pic>
      <p:sp>
        <p:nvSpPr>
          <p:cNvPr id="19" name="TextBox 18">
            <a:extLst>
              <a:ext uri="{FF2B5EF4-FFF2-40B4-BE49-F238E27FC236}">
                <a16:creationId xmlns:a16="http://schemas.microsoft.com/office/drawing/2014/main" id="{0859275C-421E-1044-8F73-515B6D572BE8}"/>
              </a:ext>
            </a:extLst>
          </p:cNvPr>
          <p:cNvSpPr txBox="1"/>
          <p:nvPr/>
        </p:nvSpPr>
        <p:spPr>
          <a:xfrm>
            <a:off x="-143699" y="5494650"/>
            <a:ext cx="428621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Matt </a:t>
            </a:r>
            <a:r>
              <a:rPr kumimoji="0" lang="en-US" sz="2400" b="1" i="0" u="none" strike="noStrike" kern="1200" cap="none" spc="0" normalizeH="0" baseline="0" noProof="0" dirty="0" err="1">
                <a:ln>
                  <a:noFill/>
                </a:ln>
                <a:solidFill>
                  <a:prstClr val="white"/>
                </a:solidFill>
                <a:effectLst/>
                <a:uLnTx/>
                <a:uFillTx/>
                <a:latin typeface="Calibri" panose="020F0502020204030204"/>
                <a:ea typeface="+mn-ea"/>
                <a:cs typeface="+mn-cs"/>
              </a:rPr>
              <a:t>Cieslak</a:t>
            </a: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400" b="1" i="0" u="none" strike="noStrike" kern="1200" cap="none" spc="0" normalizeH="0" baseline="0" noProof="0" dirty="0" err="1">
                <a:ln>
                  <a:noFill/>
                </a:ln>
                <a:solidFill>
                  <a:prstClr val="white"/>
                </a:solidFill>
                <a:effectLst/>
                <a:uLnTx/>
                <a:uFillTx/>
                <a:latin typeface="Calibri" panose="020F0502020204030204"/>
                <a:ea typeface="+mn-ea"/>
                <a:cs typeface="+mn-cs"/>
              </a:rPr>
              <a:t>Ph.D</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Senior Scientist</a:t>
            </a:r>
          </a:p>
        </p:txBody>
      </p:sp>
      <p:sp>
        <p:nvSpPr>
          <p:cNvPr id="8" name="TextBox 7">
            <a:extLst>
              <a:ext uri="{FF2B5EF4-FFF2-40B4-BE49-F238E27FC236}">
                <a16:creationId xmlns:a16="http://schemas.microsoft.com/office/drawing/2014/main" id="{DCAE9CAC-F0DC-564D-A703-52A1105ECF4B}"/>
              </a:ext>
            </a:extLst>
          </p:cNvPr>
          <p:cNvSpPr txBox="1">
            <a:spLocks noChangeArrowheads="1"/>
          </p:cNvSpPr>
          <p:nvPr/>
        </p:nvSpPr>
        <p:spPr bwMode="auto">
          <a:xfrm>
            <a:off x="135381" y="6399715"/>
            <a:ext cx="3857466" cy="40011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Tw Cen MT"/>
                <a:ea typeface="+mn-ea"/>
                <a:cs typeface="+mn-cs"/>
              </a:rPr>
              <a:t>Cieslak</a:t>
            </a:r>
            <a:r>
              <a:rPr kumimoji="0" lang="en-US" sz="2000" b="0" i="0" u="none" strike="noStrike" kern="1200" cap="none" spc="0" normalizeH="0" baseline="0" noProof="0" dirty="0">
                <a:ln>
                  <a:noFill/>
                </a:ln>
                <a:solidFill>
                  <a:prstClr val="white"/>
                </a:solidFill>
                <a:effectLst/>
                <a:uLnTx/>
                <a:uFillTx/>
                <a:latin typeface="Tw Cen MT"/>
                <a:ea typeface="+mn-ea"/>
                <a:cs typeface="+mn-cs"/>
              </a:rPr>
              <a:t> et al., </a:t>
            </a:r>
            <a:r>
              <a:rPr kumimoji="0" lang="en-US" sz="2000" b="0" i="1" u="none" strike="noStrike" kern="1200" cap="none" spc="0" normalizeH="0" baseline="0" noProof="0" dirty="0">
                <a:ln>
                  <a:noFill/>
                </a:ln>
                <a:solidFill>
                  <a:prstClr val="white"/>
                </a:solidFill>
                <a:effectLst/>
                <a:uLnTx/>
                <a:uFillTx/>
                <a:latin typeface="Tw Cen MT"/>
                <a:ea typeface="+mn-ea"/>
                <a:cs typeface="+mn-cs"/>
              </a:rPr>
              <a:t>Nature Methods</a:t>
            </a:r>
            <a:r>
              <a:rPr kumimoji="0" lang="en-US" sz="2000" b="0" i="0" u="none" strike="noStrike" kern="1200" cap="none" spc="0" normalizeH="0" baseline="0" noProof="0" dirty="0">
                <a:ln>
                  <a:noFill/>
                </a:ln>
                <a:solidFill>
                  <a:prstClr val="white"/>
                </a:solidFill>
                <a:effectLst/>
                <a:uLnTx/>
                <a:uFillTx/>
                <a:latin typeface="Tw Cen MT"/>
                <a:ea typeface="+mn-ea"/>
                <a:cs typeface="+mn-cs"/>
              </a:rPr>
              <a:t> 2021</a:t>
            </a:r>
            <a:endParaRPr kumimoji="0" lang="en-US" sz="2000" b="0" i="1" u="none" strike="noStrike" kern="1200" cap="none" spc="0" normalizeH="0" baseline="0" noProof="0" dirty="0">
              <a:ln>
                <a:noFill/>
              </a:ln>
              <a:solidFill>
                <a:prstClr val="white"/>
              </a:solidFill>
              <a:effectLst/>
              <a:uLnTx/>
              <a:uFillTx/>
              <a:latin typeface="Tw Cen MT"/>
              <a:ea typeface="+mn-ea"/>
              <a:cs typeface="+mn-cs"/>
            </a:endParaRPr>
          </a:p>
        </p:txBody>
      </p:sp>
      <p:pic>
        <p:nvPicPr>
          <p:cNvPr id="3" name="Picture 2" descr="A person wearing glasses&#10;&#10;Description automatically generated">
            <a:extLst>
              <a:ext uri="{FF2B5EF4-FFF2-40B4-BE49-F238E27FC236}">
                <a16:creationId xmlns:a16="http://schemas.microsoft.com/office/drawing/2014/main" id="{DB619527-0B06-6841-AEBC-A19C784B478D}"/>
              </a:ext>
            </a:extLst>
          </p:cNvPr>
          <p:cNvPicPr>
            <a:picLocks noChangeAspect="1"/>
          </p:cNvPicPr>
          <p:nvPr/>
        </p:nvPicPr>
        <p:blipFill>
          <a:blip r:embed="rId4"/>
          <a:stretch>
            <a:fillRect/>
          </a:stretch>
        </p:blipFill>
        <p:spPr>
          <a:xfrm>
            <a:off x="1077471" y="3116054"/>
            <a:ext cx="1843871" cy="2133759"/>
          </a:xfrm>
          <a:prstGeom prst="rect">
            <a:avLst/>
          </a:prstGeom>
        </p:spPr>
      </p:pic>
    </p:spTree>
    <p:extLst>
      <p:ext uri="{BB962C8B-B14F-4D97-AF65-F5344CB8AC3E}">
        <p14:creationId xmlns:p14="http://schemas.microsoft.com/office/powerpoint/2010/main" val="3624033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4D8A1CDB-09E5-2244-B735-47B2DD5F2E7D}"/>
              </a:ext>
            </a:extLst>
          </p:cNvPr>
          <p:cNvPicPr>
            <a:picLocks noChangeAspect="1"/>
          </p:cNvPicPr>
          <p:nvPr/>
        </p:nvPicPr>
        <p:blipFill rotWithShape="1">
          <a:blip r:embed="rId3"/>
          <a:srcRect t="2506" b="55706"/>
          <a:stretch/>
        </p:blipFill>
        <p:spPr>
          <a:xfrm>
            <a:off x="569826" y="1459681"/>
            <a:ext cx="9463174" cy="4866989"/>
          </a:xfrm>
          <a:prstGeom prst="rect">
            <a:avLst/>
          </a:prstGeom>
        </p:spPr>
      </p:pic>
      <p:sp>
        <p:nvSpPr>
          <p:cNvPr id="5" name="Title 3">
            <a:extLst>
              <a:ext uri="{FF2B5EF4-FFF2-40B4-BE49-F238E27FC236}">
                <a16:creationId xmlns:a16="http://schemas.microsoft.com/office/drawing/2014/main" id="{807154B5-DD3D-C648-9C7A-15C64AB501A1}"/>
              </a:ext>
            </a:extLst>
          </p:cNvPr>
          <p:cNvSpPr txBox="1">
            <a:spLocks/>
          </p:cNvSpPr>
          <p:nvPr/>
        </p:nvSpPr>
        <p:spPr>
          <a:xfrm>
            <a:off x="569826" y="232940"/>
            <a:ext cx="9463174" cy="1037060"/>
          </a:xfrm>
          <a:prstGeom prst="rect">
            <a:avLst/>
          </a:prstGeom>
          <a:ln w="19050">
            <a:solidFill>
              <a:schemeClr val="accent1"/>
            </a:solidFill>
          </a:ln>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85000"/>
              </a:lnSpc>
              <a:spcBef>
                <a:spcPts val="0"/>
              </a:spcBef>
              <a:spcAft>
                <a:spcPts val="0"/>
              </a:spcAft>
              <a:buSzPts val="2800"/>
              <a:buNone/>
              <a:defRPr sz="4800" kern="1200" spc="-50" baseline="0">
                <a:solidFill>
                  <a:schemeClr val="tx1">
                    <a:lumMod val="75000"/>
                    <a:lumOff val="2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85000"/>
              </a:lnSpc>
              <a:spcBef>
                <a:spcPts val="0"/>
              </a:spcBef>
              <a:spcAft>
                <a:spcPts val="0"/>
              </a:spcAft>
              <a:buClrTx/>
              <a:buSzPts val="2800"/>
              <a:buFontTx/>
              <a:buNone/>
              <a:tabLst/>
              <a:defRPr/>
            </a:pPr>
            <a:r>
              <a:rPr kumimoji="0" lang="en" sz="3600" b="0" i="0" u="none" strike="noStrike" kern="1200" cap="none" spc="-50" normalizeH="0" baseline="0" noProof="0" dirty="0">
                <a:ln>
                  <a:noFill/>
                </a:ln>
                <a:solidFill>
                  <a:prstClr val="black"/>
                </a:solidFill>
                <a:effectLst/>
                <a:uLnTx/>
                <a:uFillTx/>
                <a:latin typeface="Calibri Light" panose="020F0302020204030204"/>
                <a:ea typeface="+mj-ea"/>
                <a:cs typeface="+mj-cs"/>
              </a:rPr>
              <a:t>Automatically-Configured Pipelines in </a:t>
            </a:r>
            <a:r>
              <a:rPr kumimoji="0" lang="en" sz="3600" b="0" i="0" u="none" strike="noStrike" kern="1200" cap="none" spc="-50" normalizeH="0" baseline="0" noProof="0" dirty="0" err="1">
                <a:ln>
                  <a:noFill/>
                </a:ln>
                <a:solidFill>
                  <a:prstClr val="black"/>
                </a:solidFill>
                <a:effectLst/>
                <a:uLnTx/>
                <a:uFillTx/>
                <a:latin typeface="Courier" pitchFamily="2" charset="0"/>
                <a:ea typeface="+mj-ea"/>
                <a:cs typeface="+mj-cs"/>
              </a:rPr>
              <a:t>QSIPrep</a:t>
            </a:r>
            <a:r>
              <a:rPr kumimoji="0" lang="en" sz="3600" b="0" i="0" u="none" strike="noStrike" kern="1200" cap="none" spc="-50" normalizeH="0" baseline="0" noProof="0" dirty="0">
                <a:ln>
                  <a:noFill/>
                </a:ln>
                <a:solidFill>
                  <a:prstClr val="black"/>
                </a:solidFill>
                <a:effectLst/>
                <a:uLnTx/>
                <a:uFillTx/>
                <a:latin typeface="Calibri Light" panose="020F0302020204030204"/>
                <a:ea typeface="+mj-ea"/>
                <a:cs typeface="+mj-cs"/>
              </a:rPr>
              <a:t> Reduce Blurring and Increase Quality</a:t>
            </a:r>
            <a:endParaRPr kumimoji="0" lang="en-US" sz="3600" b="0" i="0" u="none" strike="noStrike" kern="1200" cap="none" spc="-50" normalizeH="0" baseline="0" noProof="0" dirty="0">
              <a:ln>
                <a:noFill/>
              </a:ln>
              <a:solidFill>
                <a:prstClr val="black">
                  <a:lumMod val="75000"/>
                  <a:lumOff val="25000"/>
                </a:prstClr>
              </a:solidFill>
              <a:effectLst/>
              <a:uLnTx/>
              <a:uFillTx/>
              <a:latin typeface="Courier" pitchFamily="2" charset="0"/>
              <a:ea typeface="+mj-ea"/>
              <a:cs typeface="+mj-cs"/>
            </a:endParaRPr>
          </a:p>
        </p:txBody>
      </p:sp>
      <p:sp>
        <p:nvSpPr>
          <p:cNvPr id="8" name="TextBox 7">
            <a:extLst>
              <a:ext uri="{FF2B5EF4-FFF2-40B4-BE49-F238E27FC236}">
                <a16:creationId xmlns:a16="http://schemas.microsoft.com/office/drawing/2014/main" id="{196B3430-642D-7140-92BC-D31FE443CB0D}"/>
              </a:ext>
            </a:extLst>
          </p:cNvPr>
          <p:cNvSpPr txBox="1">
            <a:spLocks noChangeArrowheads="1"/>
          </p:cNvSpPr>
          <p:nvPr/>
        </p:nvSpPr>
        <p:spPr bwMode="auto">
          <a:xfrm>
            <a:off x="135381" y="6399715"/>
            <a:ext cx="3857466" cy="40011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Tw Cen MT"/>
                <a:ea typeface="+mn-ea"/>
                <a:cs typeface="+mn-cs"/>
              </a:rPr>
              <a:t>Cieslak</a:t>
            </a:r>
            <a:r>
              <a:rPr kumimoji="0" lang="en-US" sz="2000" b="0" i="0" u="none" strike="noStrike" kern="1200" cap="none" spc="0" normalizeH="0" baseline="0" noProof="0" dirty="0">
                <a:ln>
                  <a:noFill/>
                </a:ln>
                <a:solidFill>
                  <a:prstClr val="white"/>
                </a:solidFill>
                <a:effectLst/>
                <a:uLnTx/>
                <a:uFillTx/>
                <a:latin typeface="Tw Cen MT"/>
                <a:ea typeface="+mn-ea"/>
                <a:cs typeface="+mn-cs"/>
              </a:rPr>
              <a:t> et al., </a:t>
            </a:r>
            <a:r>
              <a:rPr kumimoji="0" lang="en-US" sz="2000" b="0" i="1" u="none" strike="noStrike" kern="1200" cap="none" spc="0" normalizeH="0" baseline="0" noProof="0" dirty="0">
                <a:ln>
                  <a:noFill/>
                </a:ln>
                <a:solidFill>
                  <a:prstClr val="white"/>
                </a:solidFill>
                <a:effectLst/>
                <a:uLnTx/>
                <a:uFillTx/>
                <a:latin typeface="Tw Cen MT"/>
                <a:ea typeface="+mn-ea"/>
                <a:cs typeface="+mn-cs"/>
              </a:rPr>
              <a:t>Nature Methods</a:t>
            </a:r>
            <a:r>
              <a:rPr kumimoji="0" lang="en-US" sz="2000" b="0" i="0" u="none" strike="noStrike" kern="1200" cap="none" spc="0" normalizeH="0" baseline="0" noProof="0" dirty="0">
                <a:ln>
                  <a:noFill/>
                </a:ln>
                <a:solidFill>
                  <a:prstClr val="white"/>
                </a:solidFill>
                <a:effectLst/>
                <a:uLnTx/>
                <a:uFillTx/>
                <a:latin typeface="Tw Cen MT"/>
                <a:ea typeface="+mn-ea"/>
                <a:cs typeface="+mn-cs"/>
              </a:rPr>
              <a:t> 2021</a:t>
            </a:r>
            <a:endParaRPr kumimoji="0" lang="en-US" sz="2000" b="0" i="1" u="none" strike="noStrike" kern="1200" cap="none" spc="0" normalizeH="0" baseline="0" noProof="0" dirty="0">
              <a:ln>
                <a:noFill/>
              </a:ln>
              <a:solidFill>
                <a:prstClr val="white"/>
              </a:solidFill>
              <a:effectLst/>
              <a:uLnTx/>
              <a:uFillTx/>
              <a:latin typeface="Tw Cen MT"/>
              <a:ea typeface="+mn-ea"/>
              <a:cs typeface="+mn-cs"/>
            </a:endParaRPr>
          </a:p>
        </p:txBody>
      </p:sp>
    </p:spTree>
    <p:extLst>
      <p:ext uri="{BB962C8B-B14F-4D97-AF65-F5344CB8AC3E}">
        <p14:creationId xmlns:p14="http://schemas.microsoft.com/office/powerpoint/2010/main" val="126189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w="19050">
            <a:solidFill>
              <a:schemeClr val="accent1"/>
            </a:solidFill>
          </a:ln>
        </p:spPr>
        <p:txBody>
          <a:bodyPr>
            <a:normAutofit fontScale="90000"/>
          </a:bodyPr>
          <a:lstStyle/>
          <a:p>
            <a:r>
              <a:rPr lang="en-US" dirty="0"/>
              <a:t>Benchmarking De-Noising Pipelines</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7009" y="1092263"/>
            <a:ext cx="9307286" cy="5194933"/>
          </a:xfrm>
        </p:spPr>
      </p:pic>
      <p:sp>
        <p:nvSpPr>
          <p:cNvPr id="8" name="TextBox 7"/>
          <p:cNvSpPr txBox="1">
            <a:spLocks noChangeArrowheads="1"/>
          </p:cNvSpPr>
          <p:nvPr/>
        </p:nvSpPr>
        <p:spPr bwMode="auto">
          <a:xfrm>
            <a:off x="6852475" y="6429314"/>
            <a:ext cx="3205621"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Ciric</a:t>
            </a:r>
            <a:r>
              <a:rPr lang="en-US" sz="2000" dirty="0">
                <a:solidFill>
                  <a:schemeClr val="bg1"/>
                </a:solidFill>
                <a:latin typeface="Tw Cen MT"/>
              </a:rPr>
              <a:t> et al., </a:t>
            </a:r>
            <a:r>
              <a:rPr lang="en-US" sz="2000" i="1" dirty="0" err="1">
                <a:solidFill>
                  <a:schemeClr val="bg1"/>
                </a:solidFill>
                <a:latin typeface="Tw Cen MT"/>
              </a:rPr>
              <a:t>Neuroimage</a:t>
            </a:r>
            <a:r>
              <a:rPr lang="en-US" sz="2000" i="1" dirty="0">
                <a:solidFill>
                  <a:schemeClr val="bg1"/>
                </a:solidFill>
                <a:latin typeface="Tw Cen MT"/>
              </a:rPr>
              <a:t> </a:t>
            </a:r>
            <a:r>
              <a:rPr lang="en-US" sz="2000" dirty="0">
                <a:solidFill>
                  <a:schemeClr val="bg1"/>
                </a:solidFill>
                <a:latin typeface="Tw Cen MT"/>
              </a:rPr>
              <a:t>2017</a:t>
            </a:r>
          </a:p>
        </p:txBody>
      </p:sp>
      <p:pic>
        <p:nvPicPr>
          <p:cNvPr id="5" name="Picture 4">
            <a:extLst>
              <a:ext uri="{FF2B5EF4-FFF2-40B4-BE49-F238E27FC236}">
                <a16:creationId xmlns:a16="http://schemas.microsoft.com/office/drawing/2014/main" id="{CC2820A5-8580-4140-88B9-6EE3387E7F9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a:stretch/>
        </p:blipFill>
        <p:spPr>
          <a:xfrm>
            <a:off x="9424295" y="1711880"/>
            <a:ext cx="2374366" cy="2026946"/>
          </a:xfrm>
          <a:prstGeom prst="rect">
            <a:avLst/>
          </a:prstGeom>
        </p:spPr>
      </p:pic>
      <p:sp>
        <p:nvSpPr>
          <p:cNvPr id="6" name="TextBox 5">
            <a:extLst>
              <a:ext uri="{FF2B5EF4-FFF2-40B4-BE49-F238E27FC236}">
                <a16:creationId xmlns:a16="http://schemas.microsoft.com/office/drawing/2014/main" id="{900FA2FA-E41A-964E-B349-068BEFC7AAEB}"/>
              </a:ext>
            </a:extLst>
          </p:cNvPr>
          <p:cNvSpPr txBox="1"/>
          <p:nvPr/>
        </p:nvSpPr>
        <p:spPr>
          <a:xfrm>
            <a:off x="9508213" y="3815805"/>
            <a:ext cx="2442143" cy="1200329"/>
          </a:xfrm>
          <a:prstGeom prst="rect">
            <a:avLst/>
          </a:prstGeom>
          <a:noFill/>
        </p:spPr>
        <p:txBody>
          <a:bodyPr wrap="none" rtlCol="0">
            <a:spAutoFit/>
          </a:bodyPr>
          <a:lstStyle/>
          <a:p>
            <a:pPr algn="ctr"/>
            <a:r>
              <a:rPr lang="en-US" b="1" dirty="0" err="1"/>
              <a:t>Rastko</a:t>
            </a:r>
            <a:r>
              <a:rPr lang="en-US" b="1" dirty="0"/>
              <a:t> </a:t>
            </a:r>
            <a:r>
              <a:rPr lang="en-US" b="1" dirty="0" err="1"/>
              <a:t>Ciric</a:t>
            </a:r>
            <a:endParaRPr lang="en-US" b="1" dirty="0"/>
          </a:p>
          <a:p>
            <a:pPr algn="ctr"/>
            <a:r>
              <a:rPr lang="en-US" i="1" dirty="0"/>
              <a:t>Former Data Analyst</a:t>
            </a:r>
            <a:br>
              <a:rPr lang="en-US" i="1" dirty="0"/>
            </a:br>
            <a:r>
              <a:rPr lang="en-US" i="1" dirty="0"/>
              <a:t>Stanford Bioengineering</a:t>
            </a:r>
          </a:p>
          <a:p>
            <a:pPr algn="ctr"/>
            <a:r>
              <a:rPr lang="en-US" i="1" dirty="0"/>
              <a:t>Doctoral Candidate </a:t>
            </a:r>
          </a:p>
        </p:txBody>
      </p:sp>
    </p:spTree>
    <p:extLst>
      <p:ext uri="{BB962C8B-B14F-4D97-AF65-F5344CB8AC3E}">
        <p14:creationId xmlns:p14="http://schemas.microsoft.com/office/powerpoint/2010/main" val="2950708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668365"/>
            <a:ext cx="9627027" cy="4494190"/>
          </a:xfrm>
          <a:prstGeom prst="rect">
            <a:avLst/>
          </a:prstGeom>
        </p:spPr>
      </p:pic>
      <p:sp>
        <p:nvSpPr>
          <p:cNvPr id="7" name="Title 3"/>
          <p:cNvSpPr>
            <a:spLocks noGrp="1"/>
          </p:cNvSpPr>
          <p:nvPr>
            <p:ph type="title"/>
          </p:nvPr>
        </p:nvSpPr>
        <p:spPr>
          <a:xfrm>
            <a:off x="1097280" y="286604"/>
            <a:ext cx="9829351" cy="712638"/>
          </a:xfrm>
          <a:ln w="19050">
            <a:solidFill>
              <a:schemeClr val="accent1"/>
            </a:solidFill>
          </a:ln>
        </p:spPr>
        <p:txBody>
          <a:bodyPr>
            <a:normAutofit/>
          </a:bodyPr>
          <a:lstStyle/>
          <a:p>
            <a:r>
              <a:rPr lang="en-US" sz="3600" dirty="0"/>
              <a:t>De-Noising Procedures Vary Widely in Performance</a:t>
            </a:r>
          </a:p>
        </p:txBody>
      </p:sp>
      <p:sp>
        <p:nvSpPr>
          <p:cNvPr id="8" name="TextBox 7"/>
          <p:cNvSpPr txBox="1">
            <a:spLocks noChangeArrowheads="1"/>
          </p:cNvSpPr>
          <p:nvPr/>
        </p:nvSpPr>
        <p:spPr bwMode="auto">
          <a:xfrm>
            <a:off x="7356265" y="6431568"/>
            <a:ext cx="3205621"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Ciric</a:t>
            </a:r>
            <a:r>
              <a:rPr lang="en-US" sz="2000" dirty="0">
                <a:solidFill>
                  <a:schemeClr val="bg1"/>
                </a:solidFill>
                <a:latin typeface="Tw Cen MT"/>
              </a:rPr>
              <a:t> et al., </a:t>
            </a:r>
            <a:r>
              <a:rPr lang="en-US" sz="2000" i="1" dirty="0" err="1">
                <a:solidFill>
                  <a:schemeClr val="bg1"/>
                </a:solidFill>
                <a:latin typeface="Tw Cen MT"/>
              </a:rPr>
              <a:t>Neuroimage</a:t>
            </a:r>
            <a:r>
              <a:rPr lang="en-US" sz="2000" i="1" dirty="0">
                <a:solidFill>
                  <a:schemeClr val="bg1"/>
                </a:solidFill>
                <a:latin typeface="Tw Cen MT"/>
              </a:rPr>
              <a:t> </a:t>
            </a:r>
            <a:r>
              <a:rPr lang="en-US" sz="2000" dirty="0">
                <a:solidFill>
                  <a:schemeClr val="bg1"/>
                </a:solidFill>
                <a:latin typeface="Tw Cen MT"/>
              </a:rPr>
              <a:t>2017</a:t>
            </a:r>
          </a:p>
        </p:txBody>
      </p:sp>
      <p:sp>
        <p:nvSpPr>
          <p:cNvPr id="5" name="TextBox 4">
            <a:extLst>
              <a:ext uri="{FF2B5EF4-FFF2-40B4-BE49-F238E27FC236}">
                <a16:creationId xmlns:a16="http://schemas.microsoft.com/office/drawing/2014/main" id="{D82C4179-F8B0-494B-80DA-AE64B5AE2BAD}"/>
              </a:ext>
            </a:extLst>
          </p:cNvPr>
          <p:cNvSpPr txBox="1">
            <a:spLocks noChangeArrowheads="1"/>
          </p:cNvSpPr>
          <p:nvPr/>
        </p:nvSpPr>
        <p:spPr bwMode="auto">
          <a:xfrm>
            <a:off x="3064834" y="1134876"/>
            <a:ext cx="5894242" cy="400110"/>
          </a:xfrm>
          <a:prstGeom prst="rect">
            <a:avLst/>
          </a:prstGeom>
          <a:noFill/>
          <a:ln w="9525">
            <a:noFill/>
            <a:miter lim="800000"/>
            <a:headEnd/>
            <a:tailEnd/>
          </a:ln>
        </p:spPr>
        <p:txBody>
          <a:bodyPr wrap="none">
            <a:prstTxWarp prst="textNoShape">
              <a:avLst/>
            </a:prstTxWarp>
            <a:spAutoFit/>
          </a:bodyPr>
          <a:lstStyle/>
          <a:p>
            <a:pPr algn="ctr"/>
            <a:r>
              <a:rPr lang="en-US" sz="2000" i="1" dirty="0">
                <a:solidFill>
                  <a:prstClr val="black"/>
                </a:solidFill>
                <a:latin typeface="Tw Cen MT"/>
              </a:rPr>
              <a:t>Association Between Motion and Functional Connectivity </a:t>
            </a:r>
          </a:p>
        </p:txBody>
      </p:sp>
    </p:spTree>
    <p:extLst>
      <p:ext uri="{BB962C8B-B14F-4D97-AF65-F5344CB8AC3E}">
        <p14:creationId xmlns:p14="http://schemas.microsoft.com/office/powerpoint/2010/main" val="257443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097282" y="286605"/>
            <a:ext cx="9829351" cy="712639"/>
          </a:xfrm>
          <a:ln w="19050">
            <a:solidFill>
              <a:schemeClr val="accent1"/>
            </a:solidFill>
          </a:ln>
        </p:spPr>
        <p:txBody>
          <a:bodyPr>
            <a:normAutofit fontScale="90000"/>
          </a:bodyPr>
          <a:lstStyle/>
          <a:p>
            <a:r>
              <a:rPr lang="en-US" dirty="0">
                <a:latin typeface="Courier" pitchFamily="2" charset="0"/>
              </a:rPr>
              <a:t>XCP</a:t>
            </a:r>
            <a:r>
              <a:rPr lang="en-US" dirty="0"/>
              <a:t>: the </a:t>
            </a:r>
            <a:r>
              <a:rPr lang="en-US" dirty="0" err="1"/>
              <a:t>eXtensible</a:t>
            </a:r>
            <a:r>
              <a:rPr lang="en-US" dirty="0"/>
              <a:t> Connectivity Pipelines</a:t>
            </a:r>
          </a:p>
        </p:txBody>
      </p:sp>
      <p:pic>
        <p:nvPicPr>
          <p:cNvPr id="4" name="Picture 3">
            <a:extLst>
              <a:ext uri="{FF2B5EF4-FFF2-40B4-BE49-F238E27FC236}">
                <a16:creationId xmlns:a16="http://schemas.microsoft.com/office/drawing/2014/main" id="{B8093066-DB2A-5042-9DA3-F50345F29031}"/>
              </a:ext>
            </a:extLst>
          </p:cNvPr>
          <p:cNvPicPr>
            <a:picLocks noChangeAspect="1"/>
          </p:cNvPicPr>
          <p:nvPr/>
        </p:nvPicPr>
        <p:blipFill rotWithShape="1">
          <a:blip r:embed="rId2"/>
          <a:srcRect b="11628"/>
          <a:stretch/>
        </p:blipFill>
        <p:spPr>
          <a:xfrm>
            <a:off x="464595" y="1949741"/>
            <a:ext cx="11094720" cy="2514011"/>
          </a:xfrm>
          <a:prstGeom prst="rect">
            <a:avLst/>
          </a:prstGeom>
        </p:spPr>
      </p:pic>
      <p:sp>
        <p:nvSpPr>
          <p:cNvPr id="9" name="TextBox 8">
            <a:extLst>
              <a:ext uri="{FF2B5EF4-FFF2-40B4-BE49-F238E27FC236}">
                <a16:creationId xmlns:a16="http://schemas.microsoft.com/office/drawing/2014/main" id="{1D0E4BEA-C4E9-194E-AD6E-B61E06A1B9E4}"/>
              </a:ext>
            </a:extLst>
          </p:cNvPr>
          <p:cNvSpPr txBox="1">
            <a:spLocks noChangeArrowheads="1"/>
          </p:cNvSpPr>
          <p:nvPr/>
        </p:nvSpPr>
        <p:spPr bwMode="auto">
          <a:xfrm>
            <a:off x="7911137" y="6376725"/>
            <a:ext cx="3648178"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Ciric</a:t>
            </a:r>
            <a:r>
              <a:rPr lang="en-US" sz="2000" dirty="0">
                <a:solidFill>
                  <a:schemeClr val="bg1"/>
                </a:solidFill>
                <a:latin typeface="Tw Cen MT"/>
              </a:rPr>
              <a:t> et al., </a:t>
            </a:r>
            <a:r>
              <a:rPr lang="en-US" sz="2000" i="1" dirty="0">
                <a:solidFill>
                  <a:schemeClr val="bg1"/>
                </a:solidFill>
                <a:latin typeface="Tw Cen MT"/>
              </a:rPr>
              <a:t>Nature Protocols 2018</a:t>
            </a:r>
            <a:endParaRPr lang="en-US" sz="2000" dirty="0">
              <a:solidFill>
                <a:schemeClr val="bg1"/>
              </a:solidFill>
              <a:latin typeface="Tw Cen MT"/>
            </a:endParaRPr>
          </a:p>
        </p:txBody>
      </p:sp>
    </p:spTree>
    <p:extLst>
      <p:ext uri="{BB962C8B-B14F-4D97-AF65-F5344CB8AC3E}">
        <p14:creationId xmlns:p14="http://schemas.microsoft.com/office/powerpoint/2010/main" val="401929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097280" y="286604"/>
            <a:ext cx="9829351" cy="712638"/>
          </a:xfrm>
          <a:ln w="19050">
            <a:solidFill>
              <a:schemeClr val="accent1"/>
            </a:solidFill>
          </a:ln>
        </p:spPr>
        <p:txBody>
          <a:bodyPr>
            <a:normAutofit fontScale="90000"/>
          </a:bodyPr>
          <a:lstStyle/>
          <a:p>
            <a:r>
              <a:rPr lang="en-US" dirty="0" err="1">
                <a:latin typeface="Courier" pitchFamily="2" charset="0"/>
              </a:rPr>
              <a:t>fMRIPrep</a:t>
            </a:r>
            <a:r>
              <a:rPr lang="en-US" dirty="0">
                <a:latin typeface="Courier" pitchFamily="2" charset="0"/>
              </a:rPr>
              <a:t> + XCP-D </a:t>
            </a:r>
          </a:p>
        </p:txBody>
      </p:sp>
      <p:pic>
        <p:nvPicPr>
          <p:cNvPr id="4" name="Picture 3">
            <a:extLst>
              <a:ext uri="{FF2B5EF4-FFF2-40B4-BE49-F238E27FC236}">
                <a16:creationId xmlns:a16="http://schemas.microsoft.com/office/drawing/2014/main" id="{B8093066-DB2A-5042-9DA3-F50345F29031}"/>
              </a:ext>
            </a:extLst>
          </p:cNvPr>
          <p:cNvPicPr>
            <a:picLocks noChangeAspect="1"/>
          </p:cNvPicPr>
          <p:nvPr/>
        </p:nvPicPr>
        <p:blipFill rotWithShape="1">
          <a:blip r:embed="rId3"/>
          <a:srcRect l="38606" b="11628"/>
          <a:stretch/>
        </p:blipFill>
        <p:spPr>
          <a:xfrm>
            <a:off x="4893629" y="1920870"/>
            <a:ext cx="6811469" cy="2514011"/>
          </a:xfrm>
          <a:prstGeom prst="rect">
            <a:avLst/>
          </a:prstGeom>
        </p:spPr>
      </p:pic>
      <p:sp>
        <p:nvSpPr>
          <p:cNvPr id="9" name="TextBox 8">
            <a:extLst>
              <a:ext uri="{FF2B5EF4-FFF2-40B4-BE49-F238E27FC236}">
                <a16:creationId xmlns:a16="http://schemas.microsoft.com/office/drawing/2014/main" id="{B4785BCC-440B-9B43-9B34-B962359A8C2A}"/>
              </a:ext>
            </a:extLst>
          </p:cNvPr>
          <p:cNvSpPr txBox="1">
            <a:spLocks noChangeArrowheads="1"/>
          </p:cNvSpPr>
          <p:nvPr/>
        </p:nvSpPr>
        <p:spPr bwMode="auto">
          <a:xfrm>
            <a:off x="463398" y="6394144"/>
            <a:ext cx="3906839" cy="400110"/>
          </a:xfrm>
          <a:prstGeom prst="rect">
            <a:avLst/>
          </a:prstGeom>
          <a:noFill/>
          <a:ln w="9525">
            <a:noFill/>
            <a:miter lim="800000"/>
            <a:headEnd/>
            <a:tailEnd/>
          </a:ln>
        </p:spPr>
        <p:txBody>
          <a:bodyPr wrap="none">
            <a:prstTxWarp prst="textNoShape">
              <a:avLst/>
            </a:prstTxWarp>
            <a:spAutoFit/>
          </a:bodyPr>
          <a:lstStyle/>
          <a:p>
            <a:r>
              <a:rPr lang="en-US" sz="2000" dirty="0">
                <a:solidFill>
                  <a:schemeClr val="bg1"/>
                </a:solidFill>
                <a:latin typeface="Tw Cen MT"/>
              </a:rPr>
              <a:t>Esteban et al., </a:t>
            </a:r>
            <a:r>
              <a:rPr lang="en-US" sz="2000" i="1" dirty="0">
                <a:solidFill>
                  <a:schemeClr val="bg1"/>
                </a:solidFill>
                <a:latin typeface="Tw Cen MT"/>
              </a:rPr>
              <a:t>Nature Methods 2019</a:t>
            </a:r>
            <a:endParaRPr lang="en-US" sz="2000" dirty="0">
              <a:solidFill>
                <a:schemeClr val="bg1"/>
              </a:solidFill>
              <a:latin typeface="Tw Cen MT"/>
            </a:endParaRPr>
          </a:p>
        </p:txBody>
      </p:sp>
      <p:sp>
        <p:nvSpPr>
          <p:cNvPr id="10" name="TextBox 9">
            <a:extLst>
              <a:ext uri="{FF2B5EF4-FFF2-40B4-BE49-F238E27FC236}">
                <a16:creationId xmlns:a16="http://schemas.microsoft.com/office/drawing/2014/main" id="{B52A1348-8422-E84B-B0AF-8CD1C0164878}"/>
              </a:ext>
            </a:extLst>
          </p:cNvPr>
          <p:cNvSpPr txBox="1">
            <a:spLocks noChangeArrowheads="1"/>
          </p:cNvSpPr>
          <p:nvPr/>
        </p:nvSpPr>
        <p:spPr bwMode="auto">
          <a:xfrm>
            <a:off x="7911137" y="6376725"/>
            <a:ext cx="3648178" cy="400110"/>
          </a:xfrm>
          <a:prstGeom prst="rect">
            <a:avLst/>
          </a:prstGeom>
          <a:noFill/>
          <a:ln w="9525">
            <a:noFill/>
            <a:miter lim="800000"/>
            <a:headEnd/>
            <a:tailEnd/>
          </a:ln>
        </p:spPr>
        <p:txBody>
          <a:bodyPr wrap="none">
            <a:prstTxWarp prst="textNoShape">
              <a:avLst/>
            </a:prstTxWarp>
            <a:spAutoFit/>
          </a:bodyPr>
          <a:lstStyle/>
          <a:p>
            <a:r>
              <a:rPr lang="en-US" sz="2000" dirty="0" err="1">
                <a:solidFill>
                  <a:schemeClr val="bg1"/>
                </a:solidFill>
                <a:latin typeface="Tw Cen MT"/>
              </a:rPr>
              <a:t>Ciric</a:t>
            </a:r>
            <a:r>
              <a:rPr lang="en-US" sz="2000" dirty="0">
                <a:solidFill>
                  <a:schemeClr val="bg1"/>
                </a:solidFill>
                <a:latin typeface="Tw Cen MT"/>
              </a:rPr>
              <a:t> et al., </a:t>
            </a:r>
            <a:r>
              <a:rPr lang="en-US" sz="2000" i="1" dirty="0">
                <a:solidFill>
                  <a:schemeClr val="bg1"/>
                </a:solidFill>
                <a:latin typeface="Tw Cen MT"/>
              </a:rPr>
              <a:t>Nature Protocols 2018</a:t>
            </a:r>
            <a:endParaRPr lang="en-US" sz="2000" dirty="0">
              <a:solidFill>
                <a:schemeClr val="bg1"/>
              </a:solidFill>
              <a:latin typeface="Tw Cen MT"/>
            </a:endParaRPr>
          </a:p>
        </p:txBody>
      </p:sp>
      <p:pic>
        <p:nvPicPr>
          <p:cNvPr id="6" name="Picture 5" descr="Graphical user interface, text, application, email&#10;&#10;Description automatically generated">
            <a:extLst>
              <a:ext uri="{FF2B5EF4-FFF2-40B4-BE49-F238E27FC236}">
                <a16:creationId xmlns:a16="http://schemas.microsoft.com/office/drawing/2014/main" id="{05A7A428-0462-E743-AB65-DD841A009251}"/>
              </a:ext>
            </a:extLst>
          </p:cNvPr>
          <p:cNvPicPr>
            <a:picLocks noChangeAspect="1"/>
          </p:cNvPicPr>
          <p:nvPr/>
        </p:nvPicPr>
        <p:blipFill>
          <a:blip r:embed="rId4"/>
          <a:stretch>
            <a:fillRect/>
          </a:stretch>
        </p:blipFill>
        <p:spPr>
          <a:xfrm>
            <a:off x="255233" y="2143923"/>
            <a:ext cx="4707349" cy="2075212"/>
          </a:xfrm>
          <a:prstGeom prst="rect">
            <a:avLst/>
          </a:prstGeom>
        </p:spPr>
      </p:pic>
    </p:spTree>
    <p:extLst>
      <p:ext uri="{BB962C8B-B14F-4D97-AF65-F5344CB8AC3E}">
        <p14:creationId xmlns:p14="http://schemas.microsoft.com/office/powerpoint/2010/main" val="276667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7154B5-DD3D-C648-9C7A-15C64AB501A1}"/>
              </a:ext>
            </a:extLst>
          </p:cNvPr>
          <p:cNvSpPr txBox="1">
            <a:spLocks/>
          </p:cNvSpPr>
          <p:nvPr/>
        </p:nvSpPr>
        <p:spPr>
          <a:xfrm>
            <a:off x="569826" y="232940"/>
            <a:ext cx="9463174" cy="619676"/>
          </a:xfrm>
          <a:prstGeom prst="rect">
            <a:avLst/>
          </a:prstGeom>
          <a:ln w="19050">
            <a:solidFill>
              <a:schemeClr val="accent1"/>
            </a:solidFill>
          </a:ln>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85000"/>
              </a:lnSpc>
              <a:spcBef>
                <a:spcPts val="0"/>
              </a:spcBef>
              <a:spcAft>
                <a:spcPts val="0"/>
              </a:spcAft>
              <a:buSzPts val="2800"/>
              <a:buNone/>
              <a:defRPr sz="4800" kern="1200" spc="-50" baseline="0">
                <a:solidFill>
                  <a:schemeClr val="tx1">
                    <a:lumMod val="75000"/>
                    <a:lumOff val="2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85000"/>
              </a:lnSpc>
              <a:spcBef>
                <a:spcPts val="0"/>
              </a:spcBef>
              <a:spcAft>
                <a:spcPts val="0"/>
              </a:spcAft>
              <a:buClrTx/>
              <a:buSzPts val="2800"/>
              <a:buFontTx/>
              <a:buNone/>
              <a:tabLst/>
              <a:defRPr/>
            </a:pPr>
            <a:r>
              <a:rPr lang="en" sz="3600" dirty="0">
                <a:solidFill>
                  <a:schemeClr val="tx1"/>
                </a:solidFill>
                <a:latin typeface="Courier" pitchFamily="2" charset="0"/>
              </a:rPr>
              <a:t>XCP-D</a:t>
            </a:r>
            <a:r>
              <a:rPr lang="en" sz="3600" dirty="0">
                <a:solidFill>
                  <a:schemeClr val="tx1"/>
                </a:solidFill>
                <a:latin typeface="Calibri Light" panose="020F0302020204030204"/>
              </a:rPr>
              <a:t> for </a:t>
            </a:r>
            <a:r>
              <a:rPr lang="en" sz="3600" dirty="0" err="1">
                <a:solidFill>
                  <a:schemeClr val="tx1"/>
                </a:solidFill>
                <a:latin typeface="Courier" pitchFamily="2" charset="0"/>
              </a:rPr>
              <a:t>NiCharts</a:t>
            </a:r>
            <a:endParaRPr kumimoji="0" lang="en-US" sz="3600" b="0" i="0" u="none" strike="noStrike" kern="1200" cap="none" spc="-50" normalizeH="0" baseline="0" noProof="0" dirty="0">
              <a:ln>
                <a:noFill/>
              </a:ln>
              <a:solidFill>
                <a:schemeClr val="tx1"/>
              </a:solidFill>
              <a:effectLst/>
              <a:uLnTx/>
              <a:uFillTx/>
              <a:latin typeface="Courier" pitchFamily="2" charset="0"/>
              <a:ea typeface="+mj-ea"/>
              <a:cs typeface="+mj-cs"/>
            </a:endParaRPr>
          </a:p>
        </p:txBody>
      </p:sp>
      <p:sp>
        <p:nvSpPr>
          <p:cNvPr id="3" name="Content Placeholder 2">
            <a:extLst>
              <a:ext uri="{FF2B5EF4-FFF2-40B4-BE49-F238E27FC236}">
                <a16:creationId xmlns:a16="http://schemas.microsoft.com/office/drawing/2014/main" id="{423062AD-42BD-64E7-3F9A-0A79DF3B08EE}"/>
              </a:ext>
            </a:extLst>
          </p:cNvPr>
          <p:cNvSpPr>
            <a:spLocks noGrp="1"/>
          </p:cNvSpPr>
          <p:nvPr>
            <p:ph idx="1"/>
          </p:nvPr>
        </p:nvSpPr>
        <p:spPr>
          <a:xfrm>
            <a:off x="569826" y="1287003"/>
            <a:ext cx="4400380" cy="4863074"/>
          </a:xfrm>
        </p:spPr>
        <p:txBody>
          <a:bodyPr>
            <a:noAutofit/>
          </a:bodyPr>
          <a:lstStyle/>
          <a:p>
            <a:pPr marL="628650" indent="-628650">
              <a:lnSpc>
                <a:spcPct val="100000"/>
              </a:lnSpc>
              <a:buFont typeface="Courier New" panose="02070309020205020404" pitchFamily="49" charset="0"/>
              <a:buChar char="o"/>
            </a:pPr>
            <a:r>
              <a:rPr lang="en-US" sz="2400" dirty="0">
                <a:solidFill>
                  <a:schemeClr val="tx1"/>
                </a:solidFill>
              </a:rPr>
              <a:t>Fully-refactored in </a:t>
            </a:r>
            <a:r>
              <a:rPr lang="en-US" sz="2400" dirty="0" err="1">
                <a:solidFill>
                  <a:schemeClr val="tx1"/>
                </a:solidFill>
              </a:rPr>
              <a:t>Nipype</a:t>
            </a:r>
            <a:endParaRPr lang="en-US" sz="2400" dirty="0">
              <a:solidFill>
                <a:schemeClr val="tx1"/>
              </a:solidFill>
            </a:endParaRPr>
          </a:p>
          <a:p>
            <a:pPr marL="628650" indent="-628650">
              <a:lnSpc>
                <a:spcPct val="100000"/>
              </a:lnSpc>
              <a:buFont typeface="Courier New" panose="02070309020205020404" pitchFamily="49" charset="0"/>
              <a:buChar char="o"/>
            </a:pPr>
            <a:r>
              <a:rPr lang="en-US" sz="2400" dirty="0">
                <a:solidFill>
                  <a:schemeClr val="tx1"/>
                </a:solidFill>
              </a:rPr>
              <a:t>Workflow to ingress minimally preprocessed data from UK Biobank / HCP</a:t>
            </a:r>
          </a:p>
          <a:p>
            <a:pPr marL="628650" indent="-628650">
              <a:lnSpc>
                <a:spcPct val="100000"/>
              </a:lnSpc>
              <a:buFont typeface="Courier New" panose="02070309020205020404" pitchFamily="49" charset="0"/>
              <a:buChar char="o"/>
            </a:pPr>
            <a:r>
              <a:rPr lang="en-US" sz="2400" dirty="0">
                <a:solidFill>
                  <a:schemeClr val="tx1"/>
                </a:solidFill>
              </a:rPr>
              <a:t>Extensive new continuous integration testing on </a:t>
            </a:r>
            <a:r>
              <a:rPr lang="en-US" sz="2400" dirty="0" err="1">
                <a:solidFill>
                  <a:schemeClr val="tx1"/>
                </a:solidFill>
              </a:rPr>
              <a:t>CircleCI</a:t>
            </a:r>
            <a:endParaRPr lang="en-US" sz="2400" dirty="0">
              <a:solidFill>
                <a:schemeClr val="tx1"/>
              </a:solidFill>
            </a:endParaRPr>
          </a:p>
          <a:p>
            <a:pPr marL="628650" indent="-628650">
              <a:lnSpc>
                <a:spcPct val="100000"/>
              </a:lnSpc>
              <a:buFont typeface="Courier New" panose="02070309020205020404" pitchFamily="49" charset="0"/>
              <a:buChar char="o"/>
            </a:pPr>
            <a:r>
              <a:rPr lang="en-US" sz="2400" dirty="0">
                <a:solidFill>
                  <a:schemeClr val="tx1"/>
                </a:solidFill>
              </a:rPr>
              <a:t>Custom workflows to integrate with personalized networks &amp; </a:t>
            </a:r>
            <a:r>
              <a:rPr lang="en-US" sz="2400" dirty="0" err="1">
                <a:solidFill>
                  <a:schemeClr val="tx1"/>
                </a:solidFill>
              </a:rPr>
              <a:t>NiChart</a:t>
            </a:r>
            <a:r>
              <a:rPr lang="en-US" sz="2400" dirty="0">
                <a:solidFill>
                  <a:schemeClr val="tx1"/>
                </a:solidFill>
              </a:rPr>
              <a:t> atlases </a:t>
            </a:r>
          </a:p>
          <a:p>
            <a:pPr marL="921258" lvl="1" indent="-628650">
              <a:lnSpc>
                <a:spcPct val="100000"/>
              </a:lnSpc>
              <a:buFont typeface="Courier New" panose="02070309020205020404" pitchFamily="49" charset="0"/>
              <a:buChar char="o"/>
            </a:pPr>
            <a:endParaRPr lang="en-US" sz="2400" dirty="0">
              <a:solidFill>
                <a:schemeClr val="tx1"/>
              </a:solidFill>
            </a:endParaRPr>
          </a:p>
          <a:p>
            <a:pPr marL="921258" lvl="1" indent="-628650">
              <a:lnSpc>
                <a:spcPct val="100000"/>
              </a:lnSpc>
              <a:buFont typeface="Courier New" panose="02070309020205020404" pitchFamily="49" charset="0"/>
              <a:buChar char="o"/>
            </a:pPr>
            <a:endParaRPr lang="en-US" sz="2400" dirty="0">
              <a:solidFill>
                <a:schemeClr val="tx1"/>
              </a:solidFill>
            </a:endParaRPr>
          </a:p>
        </p:txBody>
      </p:sp>
      <p:pic>
        <p:nvPicPr>
          <p:cNvPr id="2" name="Picture 1">
            <a:extLst>
              <a:ext uri="{FF2B5EF4-FFF2-40B4-BE49-F238E27FC236}">
                <a16:creationId xmlns:a16="http://schemas.microsoft.com/office/drawing/2014/main" id="{3C3571C1-E2AE-8E8E-DB6B-40E8BB8E9A57}"/>
              </a:ext>
            </a:extLst>
          </p:cNvPr>
          <p:cNvPicPr>
            <a:picLocks noChangeAspect="1"/>
          </p:cNvPicPr>
          <p:nvPr/>
        </p:nvPicPr>
        <p:blipFill>
          <a:blip r:embed="rId3"/>
          <a:stretch>
            <a:fillRect/>
          </a:stretch>
        </p:blipFill>
        <p:spPr>
          <a:xfrm>
            <a:off x="1" y="5265174"/>
            <a:ext cx="1393142" cy="1592826"/>
          </a:xfrm>
          <a:prstGeom prst="rect">
            <a:avLst/>
          </a:prstGeom>
        </p:spPr>
      </p:pic>
      <p:sp>
        <p:nvSpPr>
          <p:cNvPr id="4" name="TextBox 3">
            <a:extLst>
              <a:ext uri="{FF2B5EF4-FFF2-40B4-BE49-F238E27FC236}">
                <a16:creationId xmlns:a16="http://schemas.microsoft.com/office/drawing/2014/main" id="{CDE4B1C4-94D5-9DEF-FDA4-EB1E0471C525}"/>
              </a:ext>
            </a:extLst>
          </p:cNvPr>
          <p:cNvSpPr txBox="1"/>
          <p:nvPr/>
        </p:nvSpPr>
        <p:spPr>
          <a:xfrm>
            <a:off x="510834" y="6299848"/>
            <a:ext cx="5387443" cy="646331"/>
          </a:xfrm>
          <a:prstGeom prst="rect">
            <a:avLst/>
          </a:prstGeom>
          <a:noFill/>
        </p:spPr>
        <p:txBody>
          <a:bodyPr wrap="square" rtlCol="0">
            <a:spAutoFit/>
          </a:bodyPr>
          <a:lstStyle/>
          <a:p>
            <a:pPr algn="ctr"/>
            <a:r>
              <a:rPr lang="en-US" b="1" dirty="0">
                <a:solidFill>
                  <a:schemeClr val="bg1"/>
                </a:solidFill>
              </a:rPr>
              <a:t>Taylor </a:t>
            </a:r>
            <a:r>
              <a:rPr lang="en-US" b="1" dirty="0" err="1">
                <a:solidFill>
                  <a:schemeClr val="bg1"/>
                </a:solidFill>
              </a:rPr>
              <a:t>Salo</a:t>
            </a:r>
            <a:r>
              <a:rPr lang="en-US" b="1" dirty="0">
                <a:solidFill>
                  <a:schemeClr val="bg1"/>
                </a:solidFill>
              </a:rPr>
              <a:t>, PhD</a:t>
            </a:r>
          </a:p>
          <a:p>
            <a:pPr algn="ctr"/>
            <a:r>
              <a:rPr lang="en-US" i="1" dirty="0">
                <a:solidFill>
                  <a:schemeClr val="bg1"/>
                </a:solidFill>
              </a:rPr>
              <a:t>Post-doctoral Software Engineer</a:t>
            </a:r>
          </a:p>
        </p:txBody>
      </p:sp>
      <p:pic>
        <p:nvPicPr>
          <p:cNvPr id="6" name="Content Placeholder 10">
            <a:extLst>
              <a:ext uri="{FF2B5EF4-FFF2-40B4-BE49-F238E27FC236}">
                <a16:creationId xmlns:a16="http://schemas.microsoft.com/office/drawing/2014/main" id="{3E4AAB3E-CC83-D4E1-79C4-ED7F82213E47}"/>
              </a:ext>
            </a:extLst>
          </p:cNvPr>
          <p:cNvPicPr>
            <a:picLocks noChangeAspect="1"/>
          </p:cNvPicPr>
          <p:nvPr/>
        </p:nvPicPr>
        <p:blipFill>
          <a:blip r:embed="rId4"/>
          <a:stretch>
            <a:fillRect/>
          </a:stretch>
        </p:blipFill>
        <p:spPr>
          <a:xfrm>
            <a:off x="5412658" y="1211647"/>
            <a:ext cx="6322142" cy="4772598"/>
          </a:xfrm>
          <a:prstGeom prst="rect">
            <a:avLst/>
          </a:prstGeom>
        </p:spPr>
      </p:pic>
      <p:sp>
        <p:nvSpPr>
          <p:cNvPr id="7" name="TextBox 6">
            <a:extLst>
              <a:ext uri="{FF2B5EF4-FFF2-40B4-BE49-F238E27FC236}">
                <a16:creationId xmlns:a16="http://schemas.microsoft.com/office/drawing/2014/main" id="{D38E1790-802A-4632-2055-4D6388EFD2E5}"/>
              </a:ext>
            </a:extLst>
          </p:cNvPr>
          <p:cNvSpPr txBox="1">
            <a:spLocks noChangeArrowheads="1"/>
          </p:cNvSpPr>
          <p:nvPr/>
        </p:nvSpPr>
        <p:spPr bwMode="auto">
          <a:xfrm>
            <a:off x="7966717" y="6422958"/>
            <a:ext cx="3768083" cy="40011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a:ea typeface="+mn-ea"/>
                <a:cs typeface="+mn-cs"/>
              </a:rPr>
              <a:t>Mehta &amp; </a:t>
            </a:r>
            <a:r>
              <a:rPr kumimoji="0" lang="en-US" sz="2000" b="0" i="0" u="none" strike="noStrike" kern="1200" cap="none" spc="0" normalizeH="0" baseline="0" noProof="0" dirty="0" err="1">
                <a:ln>
                  <a:noFill/>
                </a:ln>
                <a:solidFill>
                  <a:prstClr val="white"/>
                </a:solidFill>
                <a:effectLst/>
                <a:uLnTx/>
                <a:uFillTx/>
                <a:latin typeface="Tw Cen MT"/>
                <a:ea typeface="+mn-ea"/>
                <a:cs typeface="+mn-cs"/>
              </a:rPr>
              <a:t>Salo</a:t>
            </a:r>
            <a:r>
              <a:rPr kumimoji="0" lang="en-US" sz="2000" b="0" i="0" u="none" strike="noStrike" kern="1200" cap="none" spc="0" normalizeH="0" baseline="0" noProof="0" dirty="0">
                <a:ln>
                  <a:noFill/>
                </a:ln>
                <a:solidFill>
                  <a:prstClr val="white"/>
                </a:solidFill>
                <a:effectLst/>
                <a:uLnTx/>
                <a:uFillTx/>
                <a:latin typeface="Tw Cen MT"/>
                <a:ea typeface="+mn-ea"/>
                <a:cs typeface="+mn-cs"/>
              </a:rPr>
              <a:t> et al., In Preparation</a:t>
            </a:r>
            <a:endParaRPr kumimoji="0" lang="en-US" sz="2000" b="0" i="1" u="none" strike="noStrike" kern="1200" cap="none" spc="0" normalizeH="0" baseline="0" noProof="0" dirty="0">
              <a:ln>
                <a:noFill/>
              </a:ln>
              <a:solidFill>
                <a:prstClr val="white"/>
              </a:solidFill>
              <a:effectLst/>
              <a:uLnTx/>
              <a:uFillTx/>
              <a:latin typeface="Tw Cen MT"/>
              <a:ea typeface="+mn-ea"/>
              <a:cs typeface="+mn-cs"/>
            </a:endParaRPr>
          </a:p>
        </p:txBody>
      </p:sp>
    </p:spTree>
    <p:extLst>
      <p:ext uri="{BB962C8B-B14F-4D97-AF65-F5344CB8AC3E}">
        <p14:creationId xmlns:p14="http://schemas.microsoft.com/office/powerpoint/2010/main" val="233091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FA1CE-820E-7241-969A-93B9CBEF9EEC}"/>
              </a:ext>
            </a:extLst>
          </p:cNvPr>
          <p:cNvSpPr>
            <a:spLocks noGrp="1"/>
          </p:cNvSpPr>
          <p:nvPr>
            <p:ph type="title"/>
          </p:nvPr>
        </p:nvSpPr>
        <p:spPr>
          <a:xfrm>
            <a:off x="1097280" y="256093"/>
            <a:ext cx="10616925" cy="846843"/>
          </a:xfrm>
          <a:ln w="19050">
            <a:solidFill>
              <a:schemeClr val="accent1"/>
            </a:solidFill>
          </a:ln>
        </p:spPr>
        <p:txBody>
          <a:bodyPr>
            <a:normAutofit/>
          </a:bodyPr>
          <a:lstStyle/>
          <a:p>
            <a:r>
              <a:rPr lang="en-US" dirty="0"/>
              <a:t>Open, Test-Driven Development</a:t>
            </a:r>
          </a:p>
        </p:txBody>
      </p:sp>
      <p:grpSp>
        <p:nvGrpSpPr>
          <p:cNvPr id="3" name="Group 2">
            <a:extLst>
              <a:ext uri="{FF2B5EF4-FFF2-40B4-BE49-F238E27FC236}">
                <a16:creationId xmlns:a16="http://schemas.microsoft.com/office/drawing/2014/main" id="{7F709136-3AC5-F544-81C1-DC72FC50E562}"/>
              </a:ext>
            </a:extLst>
          </p:cNvPr>
          <p:cNvGrpSpPr/>
          <p:nvPr/>
        </p:nvGrpSpPr>
        <p:grpSpPr>
          <a:xfrm>
            <a:off x="1333500" y="1196628"/>
            <a:ext cx="10293666" cy="3090364"/>
            <a:chOff x="259390" y="1868077"/>
            <a:chExt cx="8271841" cy="2540000"/>
          </a:xfrm>
        </p:grpSpPr>
        <p:grpSp>
          <p:nvGrpSpPr>
            <p:cNvPr id="35" name="Group 34">
              <a:extLst>
                <a:ext uri="{FF2B5EF4-FFF2-40B4-BE49-F238E27FC236}">
                  <a16:creationId xmlns:a16="http://schemas.microsoft.com/office/drawing/2014/main" id="{BECC8A94-37EB-284F-A3C3-B4B75B65B691}"/>
                </a:ext>
              </a:extLst>
            </p:cNvPr>
            <p:cNvGrpSpPr/>
            <p:nvPr/>
          </p:nvGrpSpPr>
          <p:grpSpPr>
            <a:xfrm>
              <a:off x="259390" y="1868077"/>
              <a:ext cx="8271841" cy="2540000"/>
              <a:chOff x="259391" y="1981254"/>
              <a:chExt cx="8271840" cy="2540000"/>
            </a:xfrm>
          </p:grpSpPr>
          <p:pic>
            <p:nvPicPr>
              <p:cNvPr id="5" name="Picture 4">
                <a:extLst>
                  <a:ext uri="{FF2B5EF4-FFF2-40B4-BE49-F238E27FC236}">
                    <a16:creationId xmlns:a16="http://schemas.microsoft.com/office/drawing/2014/main" id="{E670224C-EDCA-F54E-AF15-146A7F811814}"/>
                  </a:ext>
                </a:extLst>
              </p:cNvPr>
              <p:cNvPicPr>
                <a:picLocks noChangeAspect="1"/>
              </p:cNvPicPr>
              <p:nvPr/>
            </p:nvPicPr>
            <p:blipFill rotWithShape="1">
              <a:blip r:embed="rId3"/>
              <a:srcRect l="7804" r="749"/>
              <a:stretch/>
            </p:blipFill>
            <p:spPr>
              <a:xfrm>
                <a:off x="259391" y="2173833"/>
                <a:ext cx="3039619" cy="1861389"/>
              </a:xfrm>
              <a:prstGeom prst="rect">
                <a:avLst/>
              </a:prstGeom>
            </p:spPr>
          </p:pic>
          <p:pic>
            <p:nvPicPr>
              <p:cNvPr id="13" name="Picture 12">
                <a:extLst>
                  <a:ext uri="{FF2B5EF4-FFF2-40B4-BE49-F238E27FC236}">
                    <a16:creationId xmlns:a16="http://schemas.microsoft.com/office/drawing/2014/main" id="{8BB6FCF1-524C-4B4B-B7DC-BD2148DBFB35}"/>
                  </a:ext>
                </a:extLst>
              </p:cNvPr>
              <p:cNvPicPr>
                <a:picLocks noChangeAspect="1"/>
              </p:cNvPicPr>
              <p:nvPr/>
            </p:nvPicPr>
            <p:blipFill>
              <a:blip r:embed="rId4"/>
              <a:stretch>
                <a:fillRect/>
              </a:stretch>
            </p:blipFill>
            <p:spPr>
              <a:xfrm>
                <a:off x="3690717" y="1981254"/>
                <a:ext cx="2540000" cy="2540000"/>
              </a:xfrm>
              <a:prstGeom prst="rect">
                <a:avLst/>
              </a:prstGeom>
            </p:spPr>
          </p:pic>
          <p:pic>
            <p:nvPicPr>
              <p:cNvPr id="18" name="Picture 17">
                <a:extLst>
                  <a:ext uri="{FF2B5EF4-FFF2-40B4-BE49-F238E27FC236}">
                    <a16:creationId xmlns:a16="http://schemas.microsoft.com/office/drawing/2014/main" id="{96A2A893-F2CE-CB49-ABBB-F4B057A19DA2}"/>
                  </a:ext>
                </a:extLst>
              </p:cNvPr>
              <p:cNvPicPr>
                <a:picLocks noChangeAspect="1"/>
              </p:cNvPicPr>
              <p:nvPr/>
            </p:nvPicPr>
            <p:blipFill>
              <a:blip r:embed="rId5"/>
              <a:stretch>
                <a:fillRect/>
              </a:stretch>
            </p:blipFill>
            <p:spPr>
              <a:xfrm>
                <a:off x="6397631" y="2343204"/>
                <a:ext cx="2133600" cy="1816100"/>
              </a:xfrm>
              <a:prstGeom prst="rect">
                <a:avLst/>
              </a:prstGeom>
            </p:spPr>
          </p:pic>
        </p:grpSp>
        <p:sp>
          <p:nvSpPr>
            <p:cNvPr id="24" name="Right Arrow 23">
              <a:extLst>
                <a:ext uri="{FF2B5EF4-FFF2-40B4-BE49-F238E27FC236}">
                  <a16:creationId xmlns:a16="http://schemas.microsoft.com/office/drawing/2014/main" id="{F7D173F1-FEAE-2642-95B1-7BC142593948}"/>
                </a:ext>
              </a:extLst>
            </p:cNvPr>
            <p:cNvSpPr/>
            <p:nvPr/>
          </p:nvSpPr>
          <p:spPr>
            <a:xfrm>
              <a:off x="5903189" y="2467159"/>
              <a:ext cx="629589" cy="1048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ight Arrow 25">
              <a:extLst>
                <a:ext uri="{FF2B5EF4-FFF2-40B4-BE49-F238E27FC236}">
                  <a16:creationId xmlns:a16="http://schemas.microsoft.com/office/drawing/2014/main" id="{F6F4626C-6F54-CD48-A13A-B9E4B6E686DC}"/>
                </a:ext>
              </a:extLst>
            </p:cNvPr>
            <p:cNvSpPr/>
            <p:nvPr/>
          </p:nvSpPr>
          <p:spPr>
            <a:xfrm>
              <a:off x="3229927" y="2488945"/>
              <a:ext cx="629589" cy="1048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 name="TextBox 1">
            <a:extLst>
              <a:ext uri="{FF2B5EF4-FFF2-40B4-BE49-F238E27FC236}">
                <a16:creationId xmlns:a16="http://schemas.microsoft.com/office/drawing/2014/main" id="{9422EC10-C503-4045-BA9E-073DC5C02268}"/>
              </a:ext>
            </a:extLst>
          </p:cNvPr>
          <p:cNvSpPr txBox="1"/>
          <p:nvPr/>
        </p:nvSpPr>
        <p:spPr>
          <a:xfrm>
            <a:off x="564834" y="3962259"/>
            <a:ext cx="11627166" cy="1292662"/>
          </a:xfrm>
          <a:prstGeom prst="rect">
            <a:avLst/>
          </a:prstGeom>
          <a:noFill/>
        </p:spPr>
        <p:txBody>
          <a:bodyPr wrap="square" rtlCol="0">
            <a:spAutoFit/>
          </a:bodyPr>
          <a:lstStyle/>
          <a:p>
            <a:pPr marL="457200" indent="-457200">
              <a:buFont typeface="Arial" panose="020B0604020202020204" pitchFamily="34" charset="0"/>
              <a:buChar char="•"/>
            </a:pPr>
            <a:r>
              <a:rPr lang="en-US" sz="2600" dirty="0"/>
              <a:t>Open development on </a:t>
            </a:r>
            <a:r>
              <a:rPr lang="en-US" sz="2600" dirty="0" err="1"/>
              <a:t>Github</a:t>
            </a:r>
            <a:endParaRPr lang="en-US" sz="2600" dirty="0"/>
          </a:p>
          <a:p>
            <a:pPr marL="457200" indent="-457200">
              <a:buFont typeface="Arial" panose="020B0604020202020204" pitchFamily="34" charset="0"/>
              <a:buChar char="•"/>
            </a:pPr>
            <a:r>
              <a:rPr lang="en-US" sz="2600" dirty="0"/>
              <a:t>Ongoing continuous integration (CI) testing via </a:t>
            </a:r>
            <a:r>
              <a:rPr lang="en-US" sz="2600" dirty="0" err="1"/>
              <a:t>CircleCI</a:t>
            </a:r>
            <a:endParaRPr lang="en-US" sz="2600" dirty="0"/>
          </a:p>
          <a:p>
            <a:pPr marL="457200" indent="-457200">
              <a:buFont typeface="Arial" panose="020B0604020202020204" pitchFamily="34" charset="0"/>
              <a:buChar char="•"/>
            </a:pPr>
            <a:r>
              <a:rPr lang="en-US" sz="2600" dirty="0"/>
              <a:t>If CI tests passed, automatically updates container</a:t>
            </a:r>
          </a:p>
        </p:txBody>
      </p:sp>
    </p:spTree>
    <p:extLst>
      <p:ext uri="{BB962C8B-B14F-4D97-AF65-F5344CB8AC3E}">
        <p14:creationId xmlns:p14="http://schemas.microsoft.com/office/powerpoint/2010/main" val="7913781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20977</TotalTime>
  <Words>679</Words>
  <Application>Microsoft Macintosh PowerPoint</Application>
  <PresentationFormat>Widescreen</PresentationFormat>
  <Paragraphs>73</Paragraphs>
  <Slides>10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Courier</vt:lpstr>
      <vt:lpstr>Courier New</vt:lpstr>
      <vt:lpstr>Tw Cen MT</vt:lpstr>
      <vt:lpstr>Retrospect</vt:lpstr>
      <vt:lpstr>dMRI and fMRI Processing in NiCharts </vt:lpstr>
      <vt:lpstr>Diffusion Processing with QSIPrep</vt:lpstr>
      <vt:lpstr>PowerPoint Presentation</vt:lpstr>
      <vt:lpstr>Benchmarking De-Noising Pipelines</vt:lpstr>
      <vt:lpstr>De-Noising Procedures Vary Widely in Performance</vt:lpstr>
      <vt:lpstr>XCP: the eXtensible Connectivity Pipelines</vt:lpstr>
      <vt:lpstr>fMRIPrep + XCP-D </vt:lpstr>
      <vt:lpstr>PowerPoint Presentation</vt:lpstr>
      <vt:lpstr>Open, Test-Driven Development</vt:lpstr>
      <vt:lpstr>Reproducible Curation of BIDS at Scale: CuBIDS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1st Thesis Committee Meeting</dc:title>
  <dc:creator>Microsoft Office User</dc:creator>
  <cp:lastModifiedBy>Satterthwaite, Theodore</cp:lastModifiedBy>
  <cp:revision>730</cp:revision>
  <cp:lastPrinted>2017-08-23T09:16:48Z</cp:lastPrinted>
  <dcterms:created xsi:type="dcterms:W3CDTF">2017-03-22T16:25:13Z</dcterms:created>
  <dcterms:modified xsi:type="dcterms:W3CDTF">2023-06-09T14:15:17Z</dcterms:modified>
</cp:coreProperties>
</file>